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drawings/drawing1.xml" ContentType="application/vnd.openxmlformats-officedocument.drawingml.chartshapes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0.xml" ContentType="application/vnd.openxmlformats-officedocument.drawingml.chart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4.xml" ContentType="application/vnd.openxmlformats-officedocument.drawingml.chart+xml"/>
  <Override PartName="/ppt/notesSlides/notesSlide11.xml" ContentType="application/vnd.openxmlformats-officedocument.presentationml.notesSlide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sldIdLst>
    <p:sldId id="256" r:id="rId2"/>
    <p:sldId id="257" r:id="rId3"/>
    <p:sldId id="318" r:id="rId4"/>
    <p:sldId id="376" r:id="rId5"/>
    <p:sldId id="347" r:id="rId6"/>
    <p:sldId id="348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377" r:id="rId21"/>
    <p:sldId id="278" r:id="rId22"/>
    <p:sldId id="279" r:id="rId23"/>
    <p:sldId id="280" r:id="rId24"/>
    <p:sldId id="378" r:id="rId25"/>
    <p:sldId id="282" r:id="rId26"/>
    <p:sldId id="283" r:id="rId27"/>
    <p:sldId id="284" r:id="rId28"/>
    <p:sldId id="379" r:id="rId29"/>
    <p:sldId id="380" r:id="rId30"/>
    <p:sldId id="381" r:id="rId31"/>
    <p:sldId id="382" r:id="rId32"/>
    <p:sldId id="383" r:id="rId33"/>
    <p:sldId id="384" r:id="rId34"/>
    <p:sldId id="385" r:id="rId35"/>
    <p:sldId id="386" r:id="rId36"/>
    <p:sldId id="387" r:id="rId37"/>
    <p:sldId id="388" r:id="rId38"/>
    <p:sldId id="389" r:id="rId39"/>
    <p:sldId id="390" r:id="rId40"/>
    <p:sldId id="391" r:id="rId41"/>
    <p:sldId id="392" r:id="rId42"/>
    <p:sldId id="393" r:id="rId43"/>
    <p:sldId id="394" r:id="rId44"/>
    <p:sldId id="395" r:id="rId45"/>
    <p:sldId id="396" r:id="rId46"/>
    <p:sldId id="397" r:id="rId47"/>
    <p:sldId id="398" r:id="rId48"/>
    <p:sldId id="399" r:id="rId49"/>
    <p:sldId id="400" r:id="rId50"/>
    <p:sldId id="401" r:id="rId51"/>
    <p:sldId id="402" r:id="rId52"/>
    <p:sldId id="403" r:id="rId53"/>
    <p:sldId id="404" r:id="rId54"/>
    <p:sldId id="405" r:id="rId55"/>
    <p:sldId id="410" r:id="rId56"/>
    <p:sldId id="407" r:id="rId57"/>
    <p:sldId id="408" r:id="rId58"/>
    <p:sldId id="409" r:id="rId59"/>
    <p:sldId id="316" r:id="rId60"/>
    <p:sldId id="317" r:id="rId61"/>
  </p:sldIdLst>
  <p:sldSz cx="12192000" cy="6858000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  <a:srgbClr val="FF9999"/>
    <a:srgbClr val="3E9E9C"/>
    <a:srgbClr val="FFCCCC"/>
    <a:srgbClr val="92D4D4"/>
    <a:srgbClr val="A50021"/>
    <a:srgbClr val="FF6565"/>
    <a:srgbClr val="43ABA9"/>
    <a:srgbClr val="9966FF"/>
    <a:srgbClr val="D3B5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7292A2E-F333-43FB-9621-5CBBE7FDCDCB}" styleName="Светлый стиль 2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48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222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&#1044;&#1080;&#1072;&#1075;&#1088;&#1072;&#1084;&#1084;&#1072;%20&#1074;%20Microsoft%20PowerPoint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&#1044;&#1080;&#1072;&#1075;&#1088;&#1072;&#1084;&#1084;&#1072;%20&#1074;%20Microsoft%20PowerPoint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&#1044;&#1080;&#1072;&#1075;&#1088;&#1072;&#1084;&#1084;&#1072;%20&#1074;%20Microsoft%20PowerPoint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&#1044;&#1080;&#1072;&#1075;&#1088;&#1072;&#1084;&#1084;&#1072;%20&#1074;%20Microsoft%20PowerPoint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3.bin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ivfu\Desktop\&#1041;&#1102;&#1076;&#1078;&#1077;&#1090;%20&#1076;&#1083;&#1103;%20&#1075;&#1088;&#1072;&#1078;&#1076;&#1072;&#1085;%202025-2027%20&#8212;%20&#1082;&#1086;&#1087;&#1080;&#1103;\&#1055;&#1088;&#1080;&#1083;&#1086;&#1078;&#1077;&#1085;&#1080;&#1077;.xls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ivfu\Desktop\&#1041;&#1102;&#1076;&#1078;&#1077;&#1090;%20&#1076;&#1083;&#1103;%20&#1075;&#1088;&#1072;&#1078;&#1076;&#1072;&#1085;%202025-2027%20&#8212;%20&#1082;&#1086;&#1087;&#1080;&#1103;\&#1055;&#1088;&#1080;&#1083;&#1086;&#1078;&#1077;&#1085;&#1080;&#1077;.xls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ivfu\Desktop\&#1041;&#1102;&#1076;&#1078;&#1077;&#1090;%20&#1076;&#1083;&#1103;%20&#1075;&#1088;&#1072;&#1078;&#1076;&#1072;&#1085;%202025-2027%20&#8212;%20&#1082;&#1086;&#1087;&#1080;&#1103;\&#1055;&#1088;&#1080;&#1083;&#1086;&#1078;&#1077;&#1085;&#1080;&#1077;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ivfu\Desktop\&#1041;&#1102;&#1076;&#1078;&#1077;&#1090;%20&#1076;&#1083;&#1103;%20&#1075;&#1088;&#1072;&#1078;&#1076;&#1072;&#1085;%202025-2027%20&#8212;%20&#1082;&#1086;&#1087;&#1080;&#1103;\&#1055;&#1088;&#1080;&#1083;&#1086;&#1078;&#1077;&#1085;&#1080;&#1077;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ivfu\Desktop\&#1041;&#1102;&#1076;&#1078;&#1077;&#1090;%20&#1076;&#1083;&#1103;%20&#1075;&#1088;&#1072;&#1078;&#1076;&#1072;&#1085;%202025-2027%20&#8212;%20&#1082;&#1086;&#1087;&#1080;&#1103;\&#1055;&#1088;&#1080;&#1083;&#1086;&#1078;&#1077;&#1085;&#1080;&#1077;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ivfu\Desktop\&#1041;&#1102;&#1076;&#1078;&#1077;&#1090;%20&#1076;&#1083;&#1103;%20&#1075;&#1088;&#1072;&#1078;&#1076;&#1072;&#1085;%202025-2027%20&#8212;%20&#1082;&#1086;&#1087;&#1080;&#1103;\&#1055;&#1088;&#1080;&#1083;&#1086;&#1078;&#1077;&#1085;&#1080;&#1077;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ivfu\Desktop\&#1041;&#1102;&#1076;&#1078;&#1077;&#1090;%20&#1076;&#1083;&#1103;%20&#1075;&#1088;&#1072;&#1078;&#1076;&#1072;&#1085;%202025-2027%20&#8212;%20&#1082;&#1086;&#1087;&#1080;&#1103;\&#1055;&#1088;&#1080;&#1083;&#1086;&#1078;&#1077;&#1085;&#1080;&#1077;.xls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divfu\Desktop\&#1041;&#1102;&#1076;&#1078;&#1077;&#1090;%20&#1076;&#1083;&#1103;%20&#1075;&#1088;&#1072;&#1078;&#1076;&#1072;&#1085;%202025-2027%20&#8212;%20&#1082;&#1086;&#1087;&#1080;&#1103;\&#1055;&#1088;&#1080;&#1083;&#1086;&#1078;&#1077;&#1085;&#1080;&#1077;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ivfu\Desktop\&#1041;&#1102;&#1076;&#1078;&#1077;&#1090;%20&#1076;&#1083;&#1103;%20&#1075;&#1088;&#1072;&#1078;&#1076;&#1072;&#1085;%202025-2027%20&#8212;%20&#1082;&#1086;&#1087;&#1080;&#1103;\&#1055;&#1088;&#1080;&#1083;&#1086;&#1078;&#1077;&#1085;&#1080;&#1077;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ivfu\Desktop\&#1041;&#1102;&#1076;&#1078;&#1077;&#1090;%20&#1076;&#1083;&#1103;%20&#1075;&#1088;&#1072;&#1078;&#1076;&#1072;&#1085;%202025-2027%20&#8212;%20&#1082;&#1086;&#1087;&#1080;&#1103;\&#1055;&#1088;&#1080;&#1083;&#1086;&#1078;&#1077;&#1085;&#1080;&#1077;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6BB1C9">
                <a:lumMod val="75000"/>
              </a:srgb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CC00"/>
              </a:solidFill>
            </c:spPr>
          </c:dPt>
          <c:dLbls>
            <c:dLbl>
              <c:idx val="0"/>
              <c:layout>
                <c:manualLayout>
                  <c:x val="2.5000000000000216E-2"/>
                  <c:y val="-6.4814814814818447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2222222222222292E-2"/>
                  <c:y val="-6.9444444444444933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Лист1!$G$1:$H$1</c:f>
              <c:strCache>
                <c:ptCount val="2"/>
                <c:pt idx="0">
                  <c:v>Доходы</c:v>
                </c:pt>
                <c:pt idx="1">
                  <c:v>Расходы</c:v>
                </c:pt>
              </c:strCache>
            </c:strRef>
          </c:cat>
          <c:val>
            <c:numRef>
              <c:f>Лист1!$G$2:$H$2</c:f>
              <c:numCache>
                <c:formatCode>General</c:formatCode>
                <c:ptCount val="2"/>
                <c:pt idx="0">
                  <c:v>100</c:v>
                </c:pt>
                <c:pt idx="1">
                  <c:v>150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12171904"/>
        <c:axId val="312181888"/>
        <c:axId val="0"/>
      </c:bar3DChart>
      <c:catAx>
        <c:axId val="31217190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one"/>
        <c:crossAx val="312181888"/>
        <c:crosses val="autoZero"/>
        <c:auto val="1"/>
        <c:lblAlgn val="ctr"/>
        <c:lblOffset val="100"/>
        <c:noMultiLvlLbl val="0"/>
      </c:catAx>
      <c:valAx>
        <c:axId val="31218188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31217190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60"/>
      <c:rotY val="60"/>
      <c:depthPercent val="170"/>
      <c:rAngAx val="1"/>
    </c:view3D>
    <c:floor>
      <c:thickness val="0"/>
    </c:floor>
    <c:sideWall>
      <c:thickness val="0"/>
      <c:spPr>
        <a:scene3d>
          <a:camera prst="orthographicFront"/>
          <a:lightRig rig="threePt" dir="t"/>
        </a:scene3d>
        <a:sp3d>
          <a:bevelB h="6350"/>
        </a:sp3d>
      </c:spPr>
    </c:sideWall>
    <c:backWall>
      <c:thickness val="0"/>
      <c:spPr>
        <a:scene3d>
          <a:camera prst="orthographicFront"/>
          <a:lightRig rig="threePt" dir="t"/>
        </a:scene3d>
        <a:sp3d>
          <a:bevelB h="6350"/>
        </a:sp3d>
      </c:spPr>
    </c:backWall>
    <c:plotArea>
      <c:layout>
        <c:manualLayout>
          <c:layoutTarget val="inner"/>
          <c:xMode val="edge"/>
          <c:yMode val="edge"/>
          <c:x val="4.7483015810358798E-4"/>
          <c:y val="6.4688559843149612E-2"/>
          <c:w val="0.79130554920740459"/>
          <c:h val="0.83023000769616173"/>
        </c:manualLayout>
      </c:layout>
      <c:pie3DChart>
        <c:varyColors val="1"/>
        <c:ser>
          <c:idx val="0"/>
          <c:order val="0"/>
          <c:spPr>
            <a:ln>
              <a:solidFill>
                <a:srgbClr val="FF0000"/>
              </a:solidFill>
            </a:ln>
          </c:spPr>
          <c:explosion val="3"/>
          <c:dPt>
            <c:idx val="0"/>
            <c:bubble3D val="0"/>
            <c:spPr>
              <a:solidFill>
                <a:srgbClr val="CCFF99"/>
              </a:solidFill>
              <a:ln>
                <a:solidFill>
                  <a:srgbClr val="FF0000"/>
                </a:solidFill>
              </a:ln>
            </c:spPr>
          </c:dPt>
          <c:dPt>
            <c:idx val="1"/>
            <c:bubble3D val="0"/>
            <c:explosion val="15"/>
            <c:spPr>
              <a:solidFill>
                <a:schemeClr val="tx1"/>
              </a:solidFill>
              <a:ln>
                <a:solidFill>
                  <a:srgbClr val="FF0000"/>
                </a:solidFill>
              </a:ln>
            </c:spPr>
          </c:dPt>
          <c:dPt>
            <c:idx val="2"/>
            <c:bubble3D val="0"/>
            <c:spPr>
              <a:solidFill>
                <a:srgbClr val="FF5050"/>
              </a:solidFill>
              <a:ln>
                <a:solidFill>
                  <a:srgbClr val="FF0000"/>
                </a:solidFill>
              </a:ln>
            </c:spPr>
          </c:dPt>
          <c:dPt>
            <c:idx val="3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FF0000"/>
                </a:solidFill>
              </a:ln>
            </c:spPr>
          </c:dPt>
          <c:dPt>
            <c:idx val="4"/>
            <c:bubble3D val="0"/>
            <c:spPr>
              <a:solidFill>
                <a:srgbClr val="66FFFF"/>
              </a:solidFill>
              <a:ln>
                <a:solidFill>
                  <a:srgbClr val="FF0000"/>
                </a:solidFill>
              </a:ln>
            </c:spPr>
          </c:dPt>
          <c:dPt>
            <c:idx val="5"/>
            <c:bubble3D val="0"/>
            <c:spPr>
              <a:solidFill>
                <a:srgbClr val="FFFF00"/>
              </a:solidFill>
              <a:ln>
                <a:solidFill>
                  <a:srgbClr val="FF0000"/>
                </a:solidFill>
              </a:ln>
            </c:spPr>
          </c:dPt>
          <c:dPt>
            <c:idx val="6"/>
            <c:bubble3D val="0"/>
            <c:spPr>
              <a:solidFill>
                <a:srgbClr val="FF99FF"/>
              </a:solidFill>
              <a:ln>
                <a:solidFill>
                  <a:srgbClr val="FF0000"/>
                </a:solidFill>
              </a:ln>
            </c:spPr>
          </c:dPt>
          <c:dPt>
            <c:idx val="8"/>
            <c:bubble3D val="0"/>
            <c:spPr>
              <a:solidFill>
                <a:srgbClr val="3333FF"/>
              </a:solidFill>
              <a:ln>
                <a:solidFill>
                  <a:srgbClr val="FF0000"/>
                </a:solidFill>
              </a:ln>
            </c:spPr>
          </c:dPt>
          <c:dPt>
            <c:idx val="9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rgbClr val="FF0000"/>
                </a:solidFill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/>
                      <a:t>Общегосударственные </a:t>
                    </a:r>
                    <a:r>
                      <a:rPr lang="ru-RU" dirty="0" smtClean="0"/>
                      <a:t>вопросы; </a:t>
                    </a:r>
                    <a:r>
                      <a:rPr lang="ru-RU" dirty="0"/>
                      <a:t>145 </a:t>
                    </a:r>
                    <a:r>
                      <a:rPr lang="ru-RU" dirty="0" smtClean="0"/>
                      <a:t>809,1; </a:t>
                    </a:r>
                    <a:r>
                      <a:rPr lang="ru-RU" dirty="0"/>
                      <a:t>14%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5.9834157438763427E-2"/>
                  <c:y val="-3.9904077974556577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Национальная </a:t>
                    </a:r>
                    <a:r>
                      <a:rPr lang="ru-RU" dirty="0" smtClean="0"/>
                      <a:t>оборона; </a:t>
                    </a:r>
                    <a:r>
                      <a:rPr lang="ru-RU" dirty="0"/>
                      <a:t>1 </a:t>
                    </a:r>
                    <a:r>
                      <a:rPr lang="ru-RU" dirty="0" smtClean="0"/>
                      <a:t>208,1; </a:t>
                    </a:r>
                    <a:r>
                      <a:rPr lang="ru-RU" dirty="0"/>
                      <a:t>0%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1.8795317142085471E-2"/>
                  <c:y val="4.8711466950527672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Национальная безопасность и правоохранительная </a:t>
                    </a:r>
                    <a:r>
                      <a:rPr lang="ru-RU" dirty="0" smtClean="0"/>
                      <a:t>деятельность; </a:t>
                    </a:r>
                    <a:r>
                      <a:rPr lang="ru-RU" dirty="0"/>
                      <a:t>38 </a:t>
                    </a:r>
                    <a:r>
                      <a:rPr lang="ru-RU" dirty="0" smtClean="0"/>
                      <a:t>945,1; </a:t>
                    </a:r>
                    <a:r>
                      <a:rPr lang="ru-RU" dirty="0"/>
                      <a:t>4%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0.13477853032223214"/>
                  <c:y val="-0.17648757356491529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Национальная </a:t>
                    </a:r>
                    <a:r>
                      <a:rPr lang="ru-RU" dirty="0" smtClean="0"/>
                      <a:t>экономика; </a:t>
                    </a:r>
                    <a:r>
                      <a:rPr lang="ru-RU" dirty="0"/>
                      <a:t>106 </a:t>
                    </a:r>
                    <a:r>
                      <a:rPr lang="ru-RU" dirty="0" smtClean="0"/>
                      <a:t>129,0; </a:t>
                    </a:r>
                    <a:r>
                      <a:rPr lang="ru-RU" dirty="0"/>
                      <a:t>10%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6.5147923462073834E-2"/>
                  <c:y val="-1.0839710872765217E-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Жилищно-коммунальное </a:t>
                    </a:r>
                    <a:r>
                      <a:rPr lang="ru-RU" dirty="0" smtClean="0"/>
                      <a:t>хозяйство; </a:t>
                    </a:r>
                    <a:r>
                      <a:rPr lang="ru-RU" dirty="0"/>
                      <a:t>83 </a:t>
                    </a:r>
                    <a:r>
                      <a:rPr lang="ru-RU" dirty="0" smtClean="0"/>
                      <a:t>4955,2; </a:t>
                    </a:r>
                    <a:r>
                      <a:rPr lang="ru-RU" dirty="0"/>
                      <a:t>8%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0.17539910248685933"/>
                  <c:y val="1.983805848587310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Образование; </a:t>
                    </a:r>
                    <a:r>
                      <a:rPr lang="ru-RU" dirty="0"/>
                      <a:t>547 </a:t>
                    </a:r>
                    <a:r>
                      <a:rPr lang="ru-RU" dirty="0" smtClean="0"/>
                      <a:t>286,5; </a:t>
                    </a:r>
                    <a:r>
                      <a:rPr lang="ru-RU" dirty="0"/>
                      <a:t>51%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Культура; </a:t>
                    </a:r>
                    <a:r>
                      <a:rPr lang="ru-RU" dirty="0"/>
                      <a:t>119 </a:t>
                    </a:r>
                    <a:r>
                      <a:rPr lang="ru-RU" dirty="0" smtClean="0"/>
                      <a:t>078,1; </a:t>
                    </a:r>
                    <a:r>
                      <a:rPr lang="ru-RU" dirty="0"/>
                      <a:t>11%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-3.4620946128435789E-2"/>
                  <c:y val="-0.10092362199638666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Социальная </a:t>
                    </a:r>
                    <a:r>
                      <a:rPr lang="ru-RU" dirty="0" smtClean="0"/>
                      <a:t>политика; </a:t>
                    </a:r>
                    <a:r>
                      <a:rPr lang="ru-RU" dirty="0"/>
                      <a:t>26 </a:t>
                    </a:r>
                    <a:r>
                      <a:rPr lang="ru-RU" dirty="0" smtClean="0"/>
                      <a:t>983,0; </a:t>
                    </a:r>
                    <a:r>
                      <a:rPr lang="ru-RU" dirty="0"/>
                      <a:t>2%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0.15039297363555149"/>
                  <c:y val="-6.0632010317052461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Физическая культура и </a:t>
                    </a:r>
                    <a:r>
                      <a:rPr lang="ru-RU" dirty="0" smtClean="0"/>
                      <a:t>спорт; </a:t>
                    </a:r>
                    <a:r>
                      <a:rPr lang="ru-RU" dirty="0"/>
                      <a:t>5 </a:t>
                    </a:r>
                    <a:r>
                      <a:rPr lang="ru-RU" dirty="0" smtClean="0"/>
                      <a:t>013,9; </a:t>
                    </a:r>
                    <a:r>
                      <a:rPr lang="ru-RU" dirty="0"/>
                      <a:t>0%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9"/>
              <c:layout>
                <c:manualLayout>
                  <c:x val="7.2274063532295929E-2"/>
                  <c:y val="3.8225095632118518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Средства массовой </a:t>
                    </a:r>
                    <a:r>
                      <a:rPr lang="ru-RU" dirty="0" smtClean="0"/>
                      <a:t>информации; </a:t>
                    </a:r>
                    <a:r>
                      <a:rPr lang="ru-RU" dirty="0"/>
                      <a:t>3 </a:t>
                    </a:r>
                    <a:r>
                      <a:rPr lang="ru-RU" dirty="0" smtClean="0"/>
                      <a:t>930,9; </a:t>
                    </a:r>
                    <a:r>
                      <a:rPr lang="ru-RU" dirty="0"/>
                      <a:t>0%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0"/>
              <c:layout>
                <c:manualLayout>
                  <c:x val="7.8645419982132841E-2"/>
                  <c:y val="0.16619744693588201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Обслуживание муниципального </a:t>
                    </a:r>
                    <a:r>
                      <a:rPr lang="ru-RU" dirty="0" smtClean="0"/>
                      <a:t>долга; 2,3; </a:t>
                    </a:r>
                    <a:r>
                      <a:rPr lang="ru-RU" dirty="0"/>
                      <a:t>0%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txPr>
              <a:bodyPr rot="0"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</c:dLbls>
          <c:cat>
            <c:strRef>
              <c:f>'[Диаграмма в Microsoft PowerPoint]Лист1'!$C$7:$C$17</c:f>
              <c:strCache>
                <c:ptCount val="11"/>
                <c:pt idx="0">
                  <c:v>Общегосударственные вопросы  </c:v>
                </c:pt>
                <c:pt idx="1">
                  <c:v>Национальная оборона  </c:v>
                </c:pt>
                <c:pt idx="2">
                  <c:v>Национальная безопасность и правоохранительная деятельность  </c:v>
                </c:pt>
                <c:pt idx="3">
                  <c:v>Национальная экономика  </c:v>
                </c:pt>
                <c:pt idx="4">
                  <c:v>Жилищно-коммунальное хозяйство  </c:v>
                </c:pt>
                <c:pt idx="5">
                  <c:v>Образование  </c:v>
                </c:pt>
                <c:pt idx="6">
                  <c:v>Культура  </c:v>
                </c:pt>
                <c:pt idx="7">
                  <c:v>Социальная политика  </c:v>
                </c:pt>
                <c:pt idx="8">
                  <c:v>Физическая культура и спорт  </c:v>
                </c:pt>
                <c:pt idx="9">
                  <c:v>Средства массовой информации  </c:v>
                </c:pt>
                <c:pt idx="10">
                  <c:v>Обслуживание муниципального долга  </c:v>
                </c:pt>
              </c:strCache>
            </c:strRef>
          </c:cat>
          <c:val>
            <c:numRef>
              <c:f>'[Диаграмма в Microsoft PowerPoint]Лист1'!$D$7:$D$17</c:f>
              <c:numCache>
                <c:formatCode>#,##0.00</c:formatCode>
                <c:ptCount val="11"/>
                <c:pt idx="0">
                  <c:v>145809117</c:v>
                </c:pt>
                <c:pt idx="1">
                  <c:v>1208100</c:v>
                </c:pt>
                <c:pt idx="2">
                  <c:v>38945066</c:v>
                </c:pt>
                <c:pt idx="3">
                  <c:v>106128973</c:v>
                </c:pt>
                <c:pt idx="4">
                  <c:v>83495199</c:v>
                </c:pt>
                <c:pt idx="5">
                  <c:v>547286513</c:v>
                </c:pt>
                <c:pt idx="6">
                  <c:v>119078121</c:v>
                </c:pt>
                <c:pt idx="7">
                  <c:v>26983025</c:v>
                </c:pt>
                <c:pt idx="8">
                  <c:v>5013886</c:v>
                </c:pt>
                <c:pt idx="9">
                  <c:v>3930900</c:v>
                </c:pt>
                <c:pt idx="10">
                  <c:v>2300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600694063197684"/>
          <c:y val="4.9434939615675952E-2"/>
          <c:w val="0.5040351711922737"/>
          <c:h val="0.77919215756469729"/>
        </c:manualLayout>
      </c:layout>
      <c:doughnutChart>
        <c:varyColors val="1"/>
        <c:ser>
          <c:idx val="0"/>
          <c:order val="0"/>
          <c:spPr>
            <a:solidFill>
              <a:srgbClr val="FF66FF"/>
            </a:solidFill>
          </c:spPr>
          <c:dPt>
            <c:idx val="0"/>
            <c:bubble3D val="0"/>
            <c:spPr>
              <a:solidFill>
                <a:srgbClr val="E0BEBD"/>
              </a:solidFill>
            </c:spPr>
          </c:dPt>
          <c:dLbls>
            <c:txPr>
              <a:bodyPr/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val>
            <c:numRef>
              <c:f>Лист3!$D$25:$D$26</c:f>
              <c:numCache>
                <c:formatCode>General</c:formatCode>
                <c:ptCount val="2"/>
                <c:pt idx="0">
                  <c:v>779438.1</c:v>
                </c:pt>
                <c:pt idx="1">
                  <c:v>101147.39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600694063197684"/>
          <c:y val="4.9434939615675952E-2"/>
          <c:w val="0.5040351711922737"/>
          <c:h val="0.77919215756469729"/>
        </c:manualLayout>
      </c:layout>
      <c:doughnutChart>
        <c:varyColors val="1"/>
        <c:ser>
          <c:idx val="0"/>
          <c:order val="0"/>
          <c:spPr>
            <a:solidFill>
              <a:srgbClr val="E0BEBD"/>
            </a:solidFill>
          </c:spPr>
          <c:dPt>
            <c:idx val="1"/>
            <c:bubble3D val="0"/>
            <c:spPr>
              <a:solidFill>
                <a:srgbClr val="FF66FF"/>
              </a:solidFill>
            </c:spPr>
          </c:dPt>
          <c:dLbls>
            <c:txPr>
              <a:bodyPr/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val>
            <c:numRef>
              <c:f>Лист3!$D$25:$D$26</c:f>
              <c:numCache>
                <c:formatCode>General</c:formatCode>
                <c:ptCount val="2"/>
                <c:pt idx="0">
                  <c:v>779438.1</c:v>
                </c:pt>
                <c:pt idx="1">
                  <c:v>101147.39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6969361124021307"/>
          <c:y val="0.11073757834749964"/>
          <c:w val="0.48655781242817814"/>
          <c:h val="0.82237734420967434"/>
        </c:manualLayout>
      </c:layout>
      <c:doughnutChart>
        <c:varyColors val="1"/>
        <c:ser>
          <c:idx val="0"/>
          <c:order val="0"/>
          <c:spPr>
            <a:solidFill>
              <a:srgbClr val="E0BEBD"/>
            </a:solidFill>
          </c:spPr>
          <c:dPt>
            <c:idx val="1"/>
            <c:bubble3D val="0"/>
            <c:spPr>
              <a:solidFill>
                <a:srgbClr val="FF66FF"/>
              </a:solidFill>
            </c:spPr>
          </c:dPt>
          <c:dLbls>
            <c:dLbl>
              <c:idx val="0"/>
              <c:layout>
                <c:manualLayout>
                  <c:x val="-6.4863098004565953E-2"/>
                  <c:y val="1.754100036186945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val>
            <c:numRef>
              <c:f>'[Диаграмма в Microsoft PowerPoint]Лист3'!$D$7:$D$8</c:f>
              <c:numCache>
                <c:formatCode>General</c:formatCode>
                <c:ptCount val="2"/>
                <c:pt idx="0">
                  <c:v>946394.27</c:v>
                </c:pt>
                <c:pt idx="1">
                  <c:v>131486.93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40"/>
      <c:rotY val="1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0486364006190731E-4"/>
          <c:y val="9.7243785291643264E-2"/>
          <c:w val="0.88918036786179344"/>
          <c:h val="0.85582692267357718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FF66FF"/>
              </a:solidFill>
            </c:spPr>
          </c:dPt>
          <c:dPt>
            <c:idx val="1"/>
            <c:bubble3D val="0"/>
            <c:spPr>
              <a:solidFill>
                <a:srgbClr val="66FFFF"/>
              </a:solidFill>
            </c:spPr>
          </c:dPt>
          <c:dPt>
            <c:idx val="2"/>
            <c:bubble3D val="0"/>
            <c:spPr>
              <a:solidFill>
                <a:srgbClr val="FF0000"/>
              </a:solidFill>
            </c:spPr>
          </c:dPt>
          <c:dPt>
            <c:idx val="3"/>
            <c:bubble3D val="0"/>
            <c:spPr>
              <a:solidFill>
                <a:srgbClr val="FFFF00"/>
              </a:solidFill>
            </c:spPr>
          </c:dPt>
          <c:dPt>
            <c:idx val="4"/>
            <c:bubble3D val="0"/>
            <c:spPr>
              <a:solidFill>
                <a:srgbClr val="99FF33"/>
              </a:solidFill>
            </c:spPr>
          </c:dPt>
          <c:dPt>
            <c:idx val="5"/>
            <c:bubble3D val="0"/>
            <c:spPr>
              <a:solidFill>
                <a:schemeClr val="accent4"/>
              </a:solidFill>
            </c:spPr>
          </c:dPt>
          <c:dLbls>
            <c:dLbl>
              <c:idx val="0"/>
              <c:layout>
                <c:manualLayout>
                  <c:x val="0.21006562209600019"/>
                  <c:y val="-0.35742886905940996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18140010137365037"/>
                  <c:y val="0.13688438440188019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7.4316478943176473E-2"/>
                  <c:y val="-0.25563209765487538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4.0033437058013398E-2"/>
                  <c:y val="-8.2121308869898366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2.3260365881255119E-2"/>
                  <c:y val="-6.1298336296879773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2.9671585218530361E-2"/>
                  <c:y val="0.1127051080975896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</c:dLbls>
          <c:cat>
            <c:strRef>
              <c:f>'[Диаграмма в Microsoft PowerPoint]Лист1'!$C$46:$C$51</c:f>
              <c:strCache>
                <c:ptCount val="6"/>
                <c:pt idx="0">
                  <c:v>Общее образование</c:v>
                </c:pt>
                <c:pt idx="1">
                  <c:v>Дошкольное образование</c:v>
                </c:pt>
                <c:pt idx="2">
                  <c:v>Общегосударственные вопросы</c:v>
                </c:pt>
                <c:pt idx="3">
                  <c:v>Охрана семьи и детства</c:v>
                </c:pt>
                <c:pt idx="4">
                  <c:v>Другие вопросы в области образования</c:v>
                </c:pt>
                <c:pt idx="5">
                  <c:v>Дополнительное образование детей</c:v>
                </c:pt>
              </c:strCache>
            </c:strRef>
          </c:cat>
          <c:val>
            <c:numRef>
              <c:f>'[Диаграмма в Microsoft PowerPoint]Лист1'!$D$46:$D$51</c:f>
              <c:numCache>
                <c:formatCode>#,##0.00</c:formatCode>
                <c:ptCount val="6"/>
                <c:pt idx="0">
                  <c:v>353219.12</c:v>
                </c:pt>
                <c:pt idx="1">
                  <c:v>126121.48</c:v>
                </c:pt>
                <c:pt idx="2">
                  <c:v>2514.6</c:v>
                </c:pt>
                <c:pt idx="3">
                  <c:v>2373.8000000000002</c:v>
                </c:pt>
                <c:pt idx="4">
                  <c:v>32102.95</c:v>
                </c:pt>
                <c:pt idx="5">
                  <c:v>10720.52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40"/>
      <c:rotY val="210"/>
      <c:rAngAx val="0"/>
      <c:perspective val="5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9038426842534545E-3"/>
          <c:y val="9.4847090700281272E-2"/>
          <c:w val="0.81990849709545421"/>
          <c:h val="0.80383637817292308"/>
        </c:manualLayout>
      </c:layout>
      <c:pie3DChart>
        <c:varyColors val="1"/>
        <c:ser>
          <c:idx val="0"/>
          <c:order val="0"/>
          <c:explosion val="6"/>
          <c:dPt>
            <c:idx val="0"/>
            <c:bubble3D val="0"/>
            <c:spPr>
              <a:solidFill>
                <a:srgbClr val="FFFF00"/>
              </a:solidFill>
            </c:spPr>
          </c:dPt>
          <c:dPt>
            <c:idx val="4"/>
            <c:bubble3D val="0"/>
            <c:spPr>
              <a:solidFill>
                <a:srgbClr val="E0BEBD"/>
              </a:solidFill>
            </c:spPr>
          </c:dPt>
          <c:dLbls>
            <c:dLbl>
              <c:idx val="0"/>
              <c:layout>
                <c:manualLayout>
                  <c:x val="0.11451650943396226"/>
                  <c:y val="7.393322365848893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7.5173380240973295E-2"/>
                  <c:y val="1.424999712475451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4.7364061803595307E-2"/>
                  <c:y val="-1.557021113044302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7.5471698113207544E-2"/>
                  <c:y val="-6.329939933537961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0.10232952013073841"/>
                  <c:y val="-0.2294086498456121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Централизованная </a:t>
                    </a:r>
                    <a:r>
                      <a:rPr lang="ru-RU" dirty="0"/>
                      <a:t>библиотечная система
21%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3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'[Диаграмма в Microsoft PowerPoint]Лист1'!$C$26:$C$30</c:f>
              <c:strCache>
                <c:ptCount val="5"/>
                <c:pt idx="0">
                  <c:v>Культурно досуговая деятельность</c:v>
                </c:pt>
                <c:pt idx="1">
                  <c:v>Дивеевская музыкальная школа</c:v>
                </c:pt>
                <c:pt idx="2">
                  <c:v>Отдел культуры и спорта</c:v>
                </c:pt>
                <c:pt idx="3">
                  <c:v>Центр хозяйственного обслуживания</c:v>
                </c:pt>
                <c:pt idx="4">
                  <c:v>Централтизованная библиотечная система</c:v>
                </c:pt>
              </c:strCache>
            </c:strRef>
          </c:cat>
          <c:val>
            <c:numRef>
              <c:f>'[Диаграмма в Microsoft PowerPoint]Лист1'!$D$26:$D$30</c:f>
              <c:numCache>
                <c:formatCode>#,##0.00</c:formatCode>
                <c:ptCount val="5"/>
                <c:pt idx="0">
                  <c:v>58536600</c:v>
                </c:pt>
                <c:pt idx="1">
                  <c:v>25122449</c:v>
                </c:pt>
                <c:pt idx="2">
                  <c:v>6251514</c:v>
                </c:pt>
                <c:pt idx="3">
                  <c:v>23385000</c:v>
                </c:pt>
                <c:pt idx="4">
                  <c:v>30035378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50"/>
      <c:rotY val="140"/>
      <c:rAngAx val="0"/>
      <c:perspective val="7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60"/>
      <c:rotY val="6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0904902304816498E-2"/>
          <c:y val="3.6217971932788445E-2"/>
          <c:w val="0.58019075563919786"/>
          <c:h val="0.89650368594974461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FFFF00"/>
              </a:solidFill>
            </c:spPr>
          </c:dPt>
          <c:dPt>
            <c:idx val="1"/>
            <c:bubble3D val="0"/>
            <c:spPr>
              <a:solidFill>
                <a:srgbClr val="FF99FF"/>
              </a:solidFill>
            </c:spPr>
          </c:dPt>
          <c:dPt>
            <c:idx val="2"/>
            <c:bubble3D val="0"/>
            <c:spPr>
              <a:solidFill>
                <a:srgbClr val="66FFFF"/>
              </a:solidFill>
            </c:spPr>
          </c:dPt>
          <c:dLbls>
            <c:dLbl>
              <c:idx val="0"/>
              <c:layout>
                <c:manualLayout>
                  <c:x val="0.17865034239111457"/>
                  <c:y val="-0.18853400132255846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'развитие агропром комплекса'!$C$10:$C$12</c:f>
              <c:strCache>
                <c:ptCount val="3"/>
                <c:pt idx="0">
                  <c:v>Развитие сельского хозяйства, пищевой и перерабатывающей промышленности Дивеевского муниципального округа Нижегородской области</c:v>
                </c:pt>
                <c:pt idx="1">
                  <c:v>Обеспечение реализации муниципальной программы</c:v>
                </c:pt>
                <c:pt idx="2">
                  <c:v>Эпизоотическое благополучие Дивеевского муниципального округа Нижегородской области в части регулирования численности безнадзорных животных</c:v>
                </c:pt>
              </c:strCache>
            </c:strRef>
          </c:cat>
          <c:val>
            <c:numRef>
              <c:f>'развитие агропром комплекса'!$D$10:$D$12</c:f>
              <c:numCache>
                <c:formatCode>#,##0.0</c:formatCode>
                <c:ptCount val="3"/>
                <c:pt idx="0">
                  <c:v>52029.3</c:v>
                </c:pt>
                <c:pt idx="1">
                  <c:v>7056.2</c:v>
                </c:pt>
                <c:pt idx="2">
                  <c:v>743.2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5439741922029748"/>
          <c:y val="1.9114073959802125E-2"/>
          <c:w val="0.32940415129396911"/>
          <c:h val="0.79142707444611982"/>
        </c:manualLayout>
      </c:layout>
      <c:overlay val="0"/>
      <c:txPr>
        <a:bodyPr/>
        <a:lstStyle/>
        <a:p>
          <a:pPr>
            <a:defRPr sz="12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44890138002769E-2"/>
          <c:y val="0.27762896343005189"/>
          <c:w val="0.44286213407068886"/>
          <c:h val="0.60303303782253015"/>
        </c:manualLayout>
      </c:layout>
      <c:doughnutChart>
        <c:varyColors val="1"/>
        <c:ser>
          <c:idx val="0"/>
          <c:order val="0"/>
          <c:tx>
            <c:strRef>
              <c:f>Лист7!$C$25</c:f>
              <c:strCache>
                <c:ptCount val="1"/>
                <c:pt idx="0">
                  <c:v>2025</c:v>
                </c:pt>
              </c:strCache>
            </c:strRef>
          </c:tx>
          <c:dPt>
            <c:idx val="0"/>
            <c:bubble3D val="0"/>
            <c:spPr>
              <a:solidFill>
                <a:srgbClr val="E0BEBD"/>
              </a:solidFill>
            </c:spPr>
          </c:dPt>
          <c:dPt>
            <c:idx val="1"/>
            <c:bubble3D val="0"/>
            <c:spPr>
              <a:solidFill>
                <a:srgbClr val="99FF33"/>
              </a:solidFill>
            </c:spPr>
          </c:dPt>
          <c:dLbls>
            <c:dLbl>
              <c:idx val="0"/>
              <c:layout>
                <c:manualLayout>
                  <c:x val="-0.10158731609796148"/>
                  <c:y val="9.88061571017897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Лист7!$B$26:$B$27</c:f>
              <c:strCache>
                <c:ptCount val="2"/>
                <c:pt idx="0">
                  <c:v>областные ср-ва</c:v>
                </c:pt>
                <c:pt idx="1">
                  <c:v>муниципальные ср-ва</c:v>
                </c:pt>
              </c:strCache>
            </c:strRef>
          </c:cat>
          <c:val>
            <c:numRef>
              <c:f>Лист7!$C$26:$C$27</c:f>
              <c:numCache>
                <c:formatCode>#,##0.0</c:formatCode>
                <c:ptCount val="2"/>
                <c:pt idx="0">
                  <c:v>17233.7</c:v>
                </c:pt>
                <c:pt idx="1">
                  <c:v>3476.8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56998992950654581"/>
          <c:y val="0.40911103503366431"/>
          <c:w val="0.41798038359210576"/>
          <c:h val="0.37319241137593412"/>
        </c:manualLayout>
      </c:layout>
      <c:overlay val="0"/>
      <c:txPr>
        <a:bodyPr/>
        <a:lstStyle/>
        <a:p>
          <a:pPr>
            <a:defRPr sz="14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232300559206475E-2"/>
          <c:y val="0.18425843531034838"/>
          <c:w val="0.48187281583446767"/>
          <c:h val="0.64164655401447468"/>
        </c:manualLayout>
      </c:layout>
      <c:doughnutChart>
        <c:varyColors val="1"/>
        <c:ser>
          <c:idx val="0"/>
          <c:order val="0"/>
          <c:tx>
            <c:strRef>
              <c:f>Лист7!$C$36</c:f>
              <c:strCache>
                <c:ptCount val="1"/>
                <c:pt idx="0">
                  <c:v>2026</c:v>
                </c:pt>
              </c:strCache>
            </c:strRef>
          </c:tx>
          <c:dPt>
            <c:idx val="0"/>
            <c:bubble3D val="0"/>
            <c:spPr>
              <a:solidFill>
                <a:srgbClr val="E0BEBD"/>
              </a:solidFill>
            </c:spPr>
          </c:dPt>
          <c:dPt>
            <c:idx val="1"/>
            <c:bubble3D val="0"/>
            <c:spPr>
              <a:solidFill>
                <a:srgbClr val="99FF33"/>
              </a:solidFill>
            </c:spPr>
          </c:dPt>
          <c:dLbls>
            <c:dLbl>
              <c:idx val="1"/>
              <c:layout>
                <c:manualLayout>
                  <c:x val="-2.2897116225401377E-2"/>
                  <c:y val="-0.152445367741439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Лист7!$B$37:$B$38</c:f>
              <c:strCache>
                <c:ptCount val="2"/>
                <c:pt idx="0">
                  <c:v>областные ср-ва</c:v>
                </c:pt>
                <c:pt idx="1">
                  <c:v>муниципальные ср-ва</c:v>
                </c:pt>
              </c:strCache>
            </c:strRef>
          </c:cat>
          <c:val>
            <c:numRef>
              <c:f>Лист7!$C$37:$C$38</c:f>
              <c:numCache>
                <c:formatCode>General</c:formatCode>
                <c:ptCount val="2"/>
                <c:pt idx="0">
                  <c:v>5981.3</c:v>
                </c:pt>
                <c:pt idx="1">
                  <c:v>290.8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54330770178459287"/>
          <c:y val="0.36044641069816391"/>
          <c:w val="0.45669229821540719"/>
          <c:h val="0.33757276643912548"/>
        </c:manualLayout>
      </c:layout>
      <c:overlay val="0"/>
      <c:txPr>
        <a:bodyPr/>
        <a:lstStyle/>
        <a:p>
          <a:pPr>
            <a:defRPr sz="14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92D050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FFCC00"/>
              </a:solidFill>
            </c:spPr>
          </c:dPt>
          <c:dLbls>
            <c:dLbl>
              <c:idx val="0"/>
              <c:layout>
                <c:manualLayout>
                  <c:x val="2.2222222222222251E-2"/>
                  <c:y val="-4.6296296296296523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5000000000000001E-2"/>
                  <c:y val="-5.5555555555555455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Лист1!$A$1:$B$1</c:f>
              <c:strCache>
                <c:ptCount val="2"/>
                <c:pt idx="0">
                  <c:v>Доходы</c:v>
                </c:pt>
                <c:pt idx="1">
                  <c:v>Расходы</c:v>
                </c:pt>
              </c:strCache>
            </c:strRef>
          </c:cat>
          <c:val>
            <c:numRef>
              <c:f>Лист1!$A$2:$B$2</c:f>
              <c:numCache>
                <c:formatCode>General</c:formatCode>
                <c:ptCount val="2"/>
                <c:pt idx="0">
                  <c:v>150</c:v>
                </c:pt>
                <c:pt idx="1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12219520"/>
        <c:axId val="312221056"/>
        <c:axId val="0"/>
      </c:bar3DChart>
      <c:catAx>
        <c:axId val="31221952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one"/>
        <c:crossAx val="312221056"/>
        <c:crosses val="autoZero"/>
        <c:auto val="1"/>
        <c:lblAlgn val="ctr"/>
        <c:lblOffset val="100"/>
        <c:noMultiLvlLbl val="0"/>
      </c:catAx>
      <c:valAx>
        <c:axId val="31222105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31221952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354354798868725E-2"/>
          <c:y val="0.20548345942937424"/>
          <c:w val="0.53697112818393788"/>
          <c:h val="0.64212669508787046"/>
        </c:manualLayout>
      </c:layout>
      <c:doughnutChart>
        <c:varyColors val="1"/>
        <c:ser>
          <c:idx val="0"/>
          <c:order val="0"/>
          <c:tx>
            <c:strRef>
              <c:f>Лист7!$C$43</c:f>
              <c:strCache>
                <c:ptCount val="1"/>
                <c:pt idx="0">
                  <c:v>2027</c:v>
                </c:pt>
              </c:strCache>
            </c:strRef>
          </c:tx>
          <c:dPt>
            <c:idx val="0"/>
            <c:bubble3D val="0"/>
            <c:spPr>
              <a:solidFill>
                <a:srgbClr val="E0BEBD"/>
              </a:solidFill>
            </c:spPr>
          </c:dPt>
          <c:dPt>
            <c:idx val="1"/>
            <c:bubble3D val="0"/>
            <c:spPr>
              <a:solidFill>
                <a:srgbClr val="99FF33"/>
              </a:solidFill>
            </c:spPr>
          </c:dPt>
          <c:dLbls>
            <c:dLbl>
              <c:idx val="0"/>
              <c:layout>
                <c:manualLayout>
                  <c:x val="-2.670622833404654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1157266389720998E-2"/>
                  <c:y val="-0.1170995787112554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Лист7!$B$44:$B$45</c:f>
              <c:strCache>
                <c:ptCount val="2"/>
                <c:pt idx="0">
                  <c:v>областные ср-ва</c:v>
                </c:pt>
                <c:pt idx="1">
                  <c:v>муниципальные ср-ва</c:v>
                </c:pt>
              </c:strCache>
            </c:strRef>
          </c:cat>
          <c:val>
            <c:numRef>
              <c:f>Лист7!$C$44:$C$45</c:f>
              <c:numCache>
                <c:formatCode>#,##0.0</c:formatCode>
                <c:ptCount val="2"/>
                <c:pt idx="0">
                  <c:v>23588.400000000001</c:v>
                </c:pt>
                <c:pt idx="1">
                  <c:v>1217.5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5402809913736345"/>
          <c:y val="0.38461290219831251"/>
          <c:w val="0.4597190086263655"/>
          <c:h val="0.35838545656937182"/>
        </c:manualLayout>
      </c:layout>
      <c:overlay val="0"/>
      <c:txPr>
        <a:bodyPr/>
        <a:lstStyle/>
        <a:p>
          <a:pPr>
            <a:defRPr sz="14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5819685039370079"/>
          <c:y val="7.4548702245552628E-2"/>
          <c:w val="0.49129068241469814"/>
          <c:h val="0.8971988918051909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'[Диаграмма в Microsoft PowerPoint]Лист7'!$B$28</c:f>
              <c:strCache>
                <c:ptCount val="1"/>
                <c:pt idx="0">
                  <c:v>Национальный проект "Молодежь и дети"</c:v>
                </c:pt>
              </c:strCache>
            </c:strRef>
          </c:tx>
          <c:spPr>
            <a:solidFill>
              <a:srgbClr val="66FFFF"/>
            </a:solidFill>
          </c:spPr>
          <c:invertIfNegative val="0"/>
          <c:dLbls>
            <c:dLbl>
              <c:idx val="0"/>
              <c:layout>
                <c:manualLayout>
                  <c:x val="2.7777777777777779E-3"/>
                  <c:y val="-0.11111111111111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'[Диаграмма в Microsoft PowerPoint]Лист7'!$C$27</c:f>
              <c:numCache>
                <c:formatCode>General</c:formatCode>
                <c:ptCount val="1"/>
                <c:pt idx="0">
                  <c:v>2026</c:v>
                </c:pt>
              </c:numCache>
            </c:numRef>
          </c:cat>
          <c:val>
            <c:numRef>
              <c:f>'[Диаграмма в Microsoft PowerPoint]Лист7'!$C$28</c:f>
              <c:numCache>
                <c:formatCode>#,##0.00</c:formatCode>
                <c:ptCount val="1"/>
                <c:pt idx="0">
                  <c:v>457.5</c:v>
                </c:pt>
              </c:numCache>
            </c:numRef>
          </c:val>
        </c:ser>
        <c:ser>
          <c:idx val="1"/>
          <c:order val="1"/>
          <c:tx>
            <c:strRef>
              <c:f>'[Диаграмма в Microsoft PowerPoint]Лист7'!$B$29</c:f>
              <c:strCache>
                <c:ptCount val="1"/>
                <c:pt idx="0">
                  <c:v>Национальный  проект "Инфраструктура для жизни"</c:v>
                </c:pt>
              </c:strCache>
            </c:strRef>
          </c:tx>
          <c:spPr>
            <a:solidFill>
              <a:srgbClr val="FF66FF"/>
            </a:solidFill>
          </c:spPr>
          <c:invertIfNegative val="0"/>
          <c:dLbls>
            <c:dLbl>
              <c:idx val="0"/>
              <c:layout>
                <c:manualLayout>
                  <c:x val="3.888888888888889E-2"/>
                  <c:y val="-0.106481481481481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'[Диаграмма в Microsoft PowerPoint]Лист7'!$C$27</c:f>
              <c:numCache>
                <c:formatCode>General</c:formatCode>
                <c:ptCount val="1"/>
                <c:pt idx="0">
                  <c:v>2026</c:v>
                </c:pt>
              </c:numCache>
            </c:numRef>
          </c:cat>
          <c:val>
            <c:numRef>
              <c:f>'[Диаграмма в Microsoft PowerPoint]Лист7'!$C$29</c:f>
              <c:numCache>
                <c:formatCode>#,##0.00</c:formatCode>
                <c:ptCount val="1"/>
                <c:pt idx="0">
                  <c:v>5814.6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15872000"/>
        <c:axId val="315874688"/>
        <c:axId val="0"/>
      </c:bar3DChart>
      <c:catAx>
        <c:axId val="31587200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low"/>
        <c:crossAx val="315874688"/>
        <c:crosses val="autoZero"/>
        <c:auto val="1"/>
        <c:lblAlgn val="ctr"/>
        <c:lblOffset val="100"/>
        <c:noMultiLvlLbl val="0"/>
      </c:catAx>
      <c:valAx>
        <c:axId val="315874688"/>
        <c:scaling>
          <c:orientation val="minMax"/>
        </c:scaling>
        <c:delete val="1"/>
        <c:axPos val="l"/>
        <c:numFmt formatCode="#,##0.00" sourceLinked="1"/>
        <c:majorTickMark val="none"/>
        <c:minorTickMark val="none"/>
        <c:tickLblPos val="nextTo"/>
        <c:crossAx val="31587200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4048753280839898"/>
          <c:y val="0.13703849518810149"/>
          <c:w val="0.32895691163604551"/>
          <c:h val="0.77221930592009336"/>
        </c:manualLayout>
      </c:layout>
      <c:overlay val="0"/>
      <c:txPr>
        <a:bodyPr/>
        <a:lstStyle/>
        <a:p>
          <a:pPr>
            <a:defRPr sz="14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'[Диаграмма в Microsoft PowerPoint]Лист7'!$B$21</c:f>
              <c:strCache>
                <c:ptCount val="1"/>
                <c:pt idx="0">
                  <c:v>Национальный проект "Молодежь и дети"</c:v>
                </c:pt>
              </c:strCache>
            </c:strRef>
          </c:tx>
          <c:spPr>
            <a:solidFill>
              <a:srgbClr val="66FFFF"/>
            </a:solidFill>
          </c:spPr>
          <c:invertIfNegative val="0"/>
          <c:dLbls>
            <c:dLbl>
              <c:idx val="0"/>
              <c:layout>
                <c:manualLayout>
                  <c:x val="5.024111535897241E-2"/>
                  <c:y val="-9.7222222222222224E-2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'[Диаграмма в Microsoft PowerPoint]Лист7'!$C$20</c:f>
              <c:numCache>
                <c:formatCode>General</c:formatCode>
                <c:ptCount val="1"/>
                <c:pt idx="0">
                  <c:v>2025</c:v>
                </c:pt>
              </c:numCache>
            </c:numRef>
          </c:cat>
          <c:val>
            <c:numRef>
              <c:f>'[Диаграмма в Microsoft PowerPoint]Лист7'!$C$21</c:f>
              <c:numCache>
                <c:formatCode>#,##0.00</c:formatCode>
                <c:ptCount val="1"/>
                <c:pt idx="0">
                  <c:v>20710.5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35624960"/>
        <c:axId val="437531776"/>
        <c:axId val="0"/>
      </c:bar3DChart>
      <c:catAx>
        <c:axId val="4356249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37531776"/>
        <c:crosses val="autoZero"/>
        <c:auto val="1"/>
        <c:lblAlgn val="ctr"/>
        <c:lblOffset val="100"/>
        <c:noMultiLvlLbl val="0"/>
      </c:catAx>
      <c:valAx>
        <c:axId val="437531776"/>
        <c:scaling>
          <c:orientation val="minMax"/>
        </c:scaling>
        <c:delete val="1"/>
        <c:axPos val="l"/>
        <c:numFmt formatCode="#,##0.00" sourceLinked="1"/>
        <c:majorTickMark val="out"/>
        <c:minorTickMark val="none"/>
        <c:tickLblPos val="nextTo"/>
        <c:crossAx val="43562496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52947481243301175"/>
          <c:y val="0.25752405949256341"/>
          <c:w val="0.47052518756698819"/>
          <c:h val="0.4340259550889472"/>
        </c:manualLayout>
      </c:layout>
      <c:overlay val="0"/>
      <c:txPr>
        <a:bodyPr/>
        <a:lstStyle/>
        <a:p>
          <a:pPr>
            <a:defRPr sz="14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20"/>
      <c:rotY val="60"/>
      <c:rAngAx val="1"/>
    </c:view3D>
    <c:floor>
      <c:thickness val="0"/>
      <c:spPr>
        <a:noFill/>
        <a:ln w="635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1.7599328124010348E-3"/>
          <c:y val="1.1658901383219133E-2"/>
          <c:w val="0.554586881242628"/>
          <c:h val="0.975880469979751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'[Диаграмма в Microsoft PowerPoint]Лист7'!$B$33</c:f>
              <c:strCache>
                <c:ptCount val="1"/>
                <c:pt idx="0">
                  <c:v>Национальный проект"Молодежь и дети"</c:v>
                </c:pt>
              </c:strCache>
            </c:strRef>
          </c:tx>
          <c:spPr>
            <a:solidFill>
              <a:srgbClr val="66FFFF"/>
            </a:solidFill>
          </c:spPr>
          <c:invertIfNegative val="0"/>
          <c:dLbls>
            <c:dLbl>
              <c:idx val="0"/>
              <c:layout>
                <c:manualLayout>
                  <c:x val="-7.9093291991742202E-3"/>
                  <c:y val="-7.34197269427663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'[Диаграмма в Microsoft PowerPoint]Лист7'!$C$33</c:f>
              <c:numCache>
                <c:formatCode>#,##0.00</c:formatCode>
                <c:ptCount val="1"/>
                <c:pt idx="0">
                  <c:v>457.5</c:v>
                </c:pt>
              </c:numCache>
            </c:numRef>
          </c:val>
        </c:ser>
        <c:ser>
          <c:idx val="1"/>
          <c:order val="1"/>
          <c:tx>
            <c:strRef>
              <c:f>'[Диаграмма в Microsoft PowerPoint]Лист7'!$B$34</c:f>
              <c:strCache>
                <c:ptCount val="1"/>
                <c:pt idx="0">
                  <c:v>Национальный  проект "Инфраструктура для жизни"</c:v>
                </c:pt>
              </c:strCache>
            </c:strRef>
          </c:tx>
          <c:spPr>
            <a:solidFill>
              <a:srgbClr val="FF66FF"/>
            </a:solidFill>
          </c:spPr>
          <c:invertIfNegative val="0"/>
          <c:dLbls>
            <c:dLbl>
              <c:idx val="0"/>
              <c:layout>
                <c:manualLayout>
                  <c:x val="0.05"/>
                  <c:y val="-9.72222222222222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'[Диаграмма в Microsoft PowerPoint]Лист7'!$C$34</c:f>
              <c:numCache>
                <c:formatCode>#,##0.00</c:formatCode>
                <c:ptCount val="1"/>
                <c:pt idx="0">
                  <c:v>24348.400000000001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37632384"/>
        <c:axId val="437659520"/>
        <c:axId val="0"/>
      </c:bar3DChart>
      <c:catAx>
        <c:axId val="437632384"/>
        <c:scaling>
          <c:orientation val="minMax"/>
        </c:scaling>
        <c:delete val="1"/>
        <c:axPos val="b"/>
        <c:majorTickMark val="out"/>
        <c:minorTickMark val="none"/>
        <c:tickLblPos val="nextTo"/>
        <c:crossAx val="437659520"/>
        <c:crosses val="autoZero"/>
        <c:auto val="1"/>
        <c:lblAlgn val="ctr"/>
        <c:lblOffset val="100"/>
        <c:noMultiLvlLbl val="0"/>
      </c:catAx>
      <c:valAx>
        <c:axId val="437659520"/>
        <c:scaling>
          <c:orientation val="minMax"/>
        </c:scaling>
        <c:delete val="1"/>
        <c:axPos val="l"/>
        <c:numFmt formatCode="#,##0.00" sourceLinked="1"/>
        <c:majorTickMark val="out"/>
        <c:minorTickMark val="none"/>
        <c:tickLblPos val="nextTo"/>
        <c:crossAx val="43763238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3980832682375166"/>
          <c:y val="0.18254614832288013"/>
          <c:w val="0.36019167317624839"/>
          <c:h val="0.63490740128205481"/>
        </c:manualLayout>
      </c:layout>
      <c:overlay val="0"/>
      <c:txPr>
        <a:bodyPr/>
        <a:lstStyle/>
        <a:p>
          <a:pPr>
            <a:defRPr sz="14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cene3d>
      <a:camera prst="orthographicFront"/>
      <a:lightRig rig="threePt" dir="t"/>
    </a:scene3d>
    <a:sp3d>
      <a:bevelT w="6350"/>
    </a:sp3d>
  </c:sp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Объем муниципального долга (тыс.руб.)</a:t>
            </a:r>
          </a:p>
        </c:rich>
      </c:tx>
      <c:layout/>
      <c:overlay val="0"/>
      <c:spPr>
        <a:noFill/>
        <a:ln w="25400">
          <a:noFill/>
        </a:ln>
      </c:spPr>
    </c:title>
    <c:autoTitleDeleted val="0"/>
    <c:view3D>
      <c:rotX val="0"/>
      <c:rotY val="10"/>
      <c:depthPercent val="100"/>
      <c:rAngAx val="0"/>
      <c:perspective val="30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1023398075240599"/>
          <c:y val="9.6252723311546856E-2"/>
          <c:w val="0.88976601924759402"/>
          <c:h val="0.70400150961521968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dLbl>
              <c:idx val="1"/>
              <c:layout>
                <c:manualLayout>
                  <c:x val="8.3555415573053363E-2"/>
                  <c:y val="1.74291938997821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Мун.долг!$A$55:$A$58</c:f>
              <c:strCache>
                <c:ptCount val="4"/>
                <c:pt idx="0">
                  <c:v>на 01.01.2024</c:v>
                </c:pt>
                <c:pt idx="1">
                  <c:v>на 01.01.2025</c:v>
                </c:pt>
                <c:pt idx="2">
                  <c:v>на 01.01.2026</c:v>
                </c:pt>
                <c:pt idx="3">
                  <c:v>на 01.01.2027</c:v>
                </c:pt>
              </c:strCache>
            </c:strRef>
          </c:cat>
          <c:val>
            <c:numRef>
              <c:f>Мун.долг!$B$55:$B$58</c:f>
              <c:numCache>
                <c:formatCode>#,##0.0\ _₽</c:formatCode>
                <c:ptCount val="4"/>
                <c:pt idx="0">
                  <c:v>6000</c:v>
                </c:pt>
                <c:pt idx="1">
                  <c:v>3000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shape val="box"/>
        <c:axId val="146800000"/>
        <c:axId val="254555648"/>
        <c:axId val="0"/>
      </c:bar3DChart>
      <c:catAx>
        <c:axId val="146800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4555648"/>
        <c:crosses val="autoZero"/>
        <c:auto val="1"/>
        <c:lblAlgn val="ctr"/>
        <c:lblOffset val="100"/>
        <c:noMultiLvlLbl val="0"/>
      </c:catAx>
      <c:valAx>
        <c:axId val="254555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\ _₽" sourceLinked="1"/>
        <c:majorTickMark val="none"/>
        <c:minorTickMark val="none"/>
        <c:tickLblPos val="nextTo"/>
        <c:spPr>
          <a:ln w="9525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680000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6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Мун.долг!$I$4:$I$6</c:f>
              <c:strCache>
                <c:ptCount val="3"/>
                <c:pt idx="0">
                  <c:v>план 2025 года</c:v>
                </c:pt>
                <c:pt idx="1">
                  <c:v>план 2026 года</c:v>
                </c:pt>
                <c:pt idx="2">
                  <c:v>план 2027 года</c:v>
                </c:pt>
              </c:strCache>
            </c:strRef>
          </c:cat>
          <c:val>
            <c:numRef>
              <c:f>Мун.долг!$J$4:$J$6</c:f>
              <c:numCache>
                <c:formatCode>#,##0.0_ ;\-#,##0.0\ </c:formatCode>
                <c:ptCount val="3"/>
                <c:pt idx="0">
                  <c:v>2.2999999999999998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6947072"/>
        <c:axId val="253756160"/>
      </c:barChart>
      <c:catAx>
        <c:axId val="14694707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253756160"/>
        <c:crosses val="autoZero"/>
        <c:auto val="1"/>
        <c:lblAlgn val="ctr"/>
        <c:lblOffset val="100"/>
        <c:noMultiLvlLbl val="0"/>
      </c:catAx>
      <c:valAx>
        <c:axId val="253756160"/>
        <c:scaling>
          <c:orientation val="minMax"/>
          <c:max val="6"/>
          <c:min val="1.5"/>
        </c:scaling>
        <c:delete val="0"/>
        <c:axPos val="b"/>
        <c:majorGridlines/>
        <c:numFmt formatCode="#,##0.0_ ;\-#,##0.0\ 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469470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/>
              <a:t>Предельный</a:t>
            </a:r>
            <a:r>
              <a:rPr lang="ru-RU" b="1" baseline="0"/>
              <a:t> объем муниципального долга, тыс.руб.</a:t>
            </a:r>
            <a:endParaRPr lang="ru-RU" b="1"/>
          </a:p>
        </c:rich>
      </c:tx>
      <c:layout>
        <c:manualLayout>
          <c:xMode val="edge"/>
          <c:yMode val="edge"/>
          <c:x val="0.17369386518992821"/>
          <c:y val="5.6302063365674795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6300366300366287"/>
          <c:y val="0.25093632958801493"/>
          <c:w val="0.71794871794871928"/>
          <c:h val="0.6404494382022476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Мун.долг!$A$28:$A$30</c:f>
              <c:strCache>
                <c:ptCount val="3"/>
                <c:pt idx="0">
                  <c:v>на 2025 год</c:v>
                </c:pt>
                <c:pt idx="1">
                  <c:v>на 2026 год</c:v>
                </c:pt>
                <c:pt idx="2">
                  <c:v>на 2027 год</c:v>
                </c:pt>
              </c:strCache>
            </c:strRef>
          </c:cat>
          <c:val>
            <c:numRef>
              <c:f>Мун.долг!$B$28:$B$30</c:f>
              <c:numCache>
                <c:formatCode>#,##0.0\ _₽;\-#,##0.0\ _₽</c:formatCode>
                <c:ptCount val="3"/>
                <c:pt idx="0">
                  <c:v>3000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2"/>
        <c:axId val="254777984"/>
        <c:axId val="149881216"/>
      </c:barChart>
      <c:catAx>
        <c:axId val="2547779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9881216"/>
        <c:crosses val="autoZero"/>
        <c:auto val="1"/>
        <c:lblAlgn val="ctr"/>
        <c:lblOffset val="100"/>
        <c:noMultiLvlLbl val="0"/>
      </c:catAx>
      <c:valAx>
        <c:axId val="149881216"/>
        <c:scaling>
          <c:orientation val="minMax"/>
          <c:max val="60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\ _₽;\-#,##0.0\ _₽" sourceLinked="1"/>
        <c:majorTickMark val="none"/>
        <c:minorTickMark val="none"/>
        <c:tickLblPos val="nextTo"/>
        <c:spPr>
          <a:ln w="9525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477798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200" b="1"/>
              <a:t>Отгружено товаров собственного производства, выполнено работ и услуг собственными силами  (по полному кругу предприятий) (млн. руб.)</a:t>
            </a:r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22418970849235331"/>
          <c:y val="0.32881199538639094"/>
          <c:w val="0.65280515900053804"/>
          <c:h val="0.56416024121552277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'[Приложение.xls]Динамика соц.-экон.развития'!$D$1:$G$1</c:f>
              <c:strCache>
                <c:ptCount val="4"/>
                <c:pt idx="0">
                  <c:v>2024 год оценка</c:v>
                </c:pt>
                <c:pt idx="1">
                  <c:v>2025 год прогноз</c:v>
                </c:pt>
                <c:pt idx="2">
                  <c:v>2026 год прогноз</c:v>
                </c:pt>
                <c:pt idx="3">
                  <c:v>2027 год прогноз</c:v>
                </c:pt>
              </c:strCache>
            </c:strRef>
          </c:cat>
          <c:val>
            <c:numRef>
              <c:f>'[Приложение.xls]Динамика соц.-экон.развития'!$D$2:$G$2</c:f>
              <c:numCache>
                <c:formatCode>#,##0.0</c:formatCode>
                <c:ptCount val="4"/>
                <c:pt idx="0">
                  <c:v>4236.8</c:v>
                </c:pt>
                <c:pt idx="1">
                  <c:v>4448</c:v>
                </c:pt>
                <c:pt idx="2">
                  <c:v>4726.5</c:v>
                </c:pt>
                <c:pt idx="3">
                  <c:v>5022.5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12353920"/>
        <c:axId val="312355456"/>
      </c:barChart>
      <c:catAx>
        <c:axId val="3123539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2355456"/>
        <c:crosses val="autoZero"/>
        <c:auto val="1"/>
        <c:lblAlgn val="ctr"/>
        <c:lblOffset val="100"/>
        <c:noMultiLvlLbl val="0"/>
      </c:catAx>
      <c:valAx>
        <c:axId val="312355456"/>
        <c:scaling>
          <c:orientation val="minMax"/>
          <c:max val="5500"/>
          <c:min val="25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ln w="9525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2353920"/>
        <c:crosses val="autoZero"/>
        <c:crossBetween val="between"/>
        <c:majorUnit val="150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/>
              <a:t>Численность работников по территории, формирующих ФОТ (тыс.руб.)</a:t>
            </a:r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3">
                <a:lumMod val="75000"/>
              </a:schemeClr>
            </a:solidFill>
            <a:ln w="254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'[Приложение.xls]Динамика соц.-экон.развития'!$D$1:$G$1</c:f>
              <c:strCache>
                <c:ptCount val="4"/>
                <c:pt idx="0">
                  <c:v>2024 год оценка</c:v>
                </c:pt>
                <c:pt idx="1">
                  <c:v>2025 год прогноз</c:v>
                </c:pt>
                <c:pt idx="2">
                  <c:v>2026 год прогноз</c:v>
                </c:pt>
                <c:pt idx="3">
                  <c:v>2027 год прогноз</c:v>
                </c:pt>
              </c:strCache>
            </c:strRef>
          </c:cat>
          <c:val>
            <c:numRef>
              <c:f>'[Приложение.xls]Динамика соц.-экон.развития'!$D$5:$G$5</c:f>
              <c:numCache>
                <c:formatCode>General</c:formatCode>
                <c:ptCount val="4"/>
                <c:pt idx="0">
                  <c:v>2.8439999999999999</c:v>
                </c:pt>
                <c:pt idx="1">
                  <c:v>2.8439999999999999</c:v>
                </c:pt>
                <c:pt idx="2">
                  <c:v>2.8439999999999999</c:v>
                </c:pt>
                <c:pt idx="3">
                  <c:v>2.8439999999999999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12380032"/>
        <c:axId val="312394112"/>
      </c:barChart>
      <c:catAx>
        <c:axId val="3123800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2394112"/>
        <c:crosses val="autoZero"/>
        <c:auto val="1"/>
        <c:lblAlgn val="ctr"/>
        <c:lblOffset val="100"/>
        <c:noMultiLvlLbl val="0"/>
      </c:catAx>
      <c:valAx>
        <c:axId val="312394112"/>
        <c:scaling>
          <c:orientation val="minMax"/>
          <c:min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238003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/>
              <a:t>Фонд заработной платы, всего</a:t>
            </a:r>
            <a:endParaRPr lang="en-US" b="1"/>
          </a:p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/>
              <a:t>(млн.руб.) </a:t>
            </a:r>
          </a:p>
        </c:rich>
      </c:tx>
      <c:layout>
        <c:manualLayout>
          <c:xMode val="edge"/>
          <c:yMode val="edge"/>
          <c:x val="0.23328524054253746"/>
          <c:y val="2.8095079664337736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27757117567404377"/>
          <c:y val="0.22798323435601844"/>
          <c:w val="0.65392467096847839"/>
          <c:h val="0.6294226403953286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FFC000"/>
            </a:solidFill>
            <a:ln w="254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3"/>
              <c:layout>
                <c:manualLayout>
                  <c:x val="-1.5869301632931906E-4"/>
                  <c:y val="-2.107112083983628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'[Приложение.xls]Динамика соц.-экон.развития'!$D$1:$G$1</c:f>
              <c:strCache>
                <c:ptCount val="4"/>
                <c:pt idx="0">
                  <c:v>2024 год оценка</c:v>
                </c:pt>
                <c:pt idx="1">
                  <c:v>2025 год прогноз</c:v>
                </c:pt>
                <c:pt idx="2">
                  <c:v>2026 год прогноз</c:v>
                </c:pt>
                <c:pt idx="3">
                  <c:v>2027 год прогноз</c:v>
                </c:pt>
              </c:strCache>
            </c:strRef>
          </c:cat>
          <c:val>
            <c:numRef>
              <c:f>'[Приложение.xls]Динамика соц.-экон.развития'!$D$6:$G$6</c:f>
              <c:numCache>
                <c:formatCode>#,##0.0</c:formatCode>
                <c:ptCount val="4"/>
                <c:pt idx="0">
                  <c:v>1663.2</c:v>
                </c:pt>
                <c:pt idx="1">
                  <c:v>1848.7</c:v>
                </c:pt>
                <c:pt idx="2">
                  <c:v>1991</c:v>
                </c:pt>
                <c:pt idx="3">
                  <c:v>2126.4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31305344"/>
        <c:axId val="331306880"/>
      </c:barChart>
      <c:catAx>
        <c:axId val="3313053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1306880"/>
        <c:crosses val="autoZero"/>
        <c:auto val="1"/>
        <c:lblAlgn val="ctr"/>
        <c:lblOffset val="100"/>
        <c:noMultiLvlLbl val="0"/>
      </c:catAx>
      <c:valAx>
        <c:axId val="331306880"/>
        <c:scaling>
          <c:orientation val="minMax"/>
          <c:max val="2500"/>
          <c:min val="15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ln w="9525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1305344"/>
        <c:crosses val="autoZero"/>
        <c:crossBetween val="between"/>
        <c:majorUnit val="50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200" b="1"/>
              <a:t>Отгружено товаров собственного производства, выполнено работ и услуг собственными силами (по крупным и средним</a:t>
            </a:r>
            <a:r>
              <a:rPr lang="ru-RU" sz="1200" b="1" baseline="0"/>
              <a:t> предприятиям) </a:t>
            </a:r>
            <a:r>
              <a:rPr lang="ru-RU" sz="1200" b="1"/>
              <a:t>(млн.руб.)</a:t>
            </a:r>
          </a:p>
        </c:rich>
      </c:tx>
      <c:layout>
        <c:manualLayout>
          <c:xMode val="edge"/>
          <c:yMode val="edge"/>
          <c:x val="0.19621682424832029"/>
          <c:y val="3.2407377649222531E-2"/>
        </c:manualLayout>
      </c:layout>
      <c:overlay val="0"/>
      <c:spPr>
        <a:noFill/>
        <a:ln w="25400">
          <a:noFill/>
        </a:ln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'Динамика соц.-экон.развития'!$D$1:$G$1</c:f>
              <c:strCache>
                <c:ptCount val="4"/>
                <c:pt idx="0">
                  <c:v>2024 год оценка</c:v>
                </c:pt>
                <c:pt idx="1">
                  <c:v>2025 год прогноз</c:v>
                </c:pt>
                <c:pt idx="2">
                  <c:v>2026 год прогноз</c:v>
                </c:pt>
                <c:pt idx="3">
                  <c:v>2027 год прогноз</c:v>
                </c:pt>
              </c:strCache>
            </c:strRef>
          </c:cat>
          <c:val>
            <c:numRef>
              <c:f>'Динамика соц.-экон.развития'!$D$3:$G$3</c:f>
              <c:numCache>
                <c:formatCode>#,##0.0</c:formatCode>
                <c:ptCount val="4"/>
                <c:pt idx="0">
                  <c:v>2511.6</c:v>
                </c:pt>
                <c:pt idx="1">
                  <c:v>2645.1</c:v>
                </c:pt>
                <c:pt idx="2">
                  <c:v>2851.6</c:v>
                </c:pt>
                <c:pt idx="3">
                  <c:v>3072.6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51475840"/>
        <c:axId val="251477376"/>
      </c:barChart>
      <c:catAx>
        <c:axId val="2514758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1477376"/>
        <c:crosses val="autoZero"/>
        <c:auto val="1"/>
        <c:lblAlgn val="ctr"/>
        <c:lblOffset val="100"/>
        <c:noMultiLvlLbl val="0"/>
      </c:catAx>
      <c:valAx>
        <c:axId val="251477376"/>
        <c:scaling>
          <c:orientation val="minMax"/>
          <c:max val="3200"/>
          <c:min val="15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ln w="9525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1475840"/>
        <c:crosses val="autoZero"/>
        <c:crossBetween val="between"/>
        <c:majorUnit val="50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20"/>
      <c:depthPercent val="100"/>
      <c:rAngAx val="0"/>
      <c:perspective val="30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2977888342236527"/>
          <c:y val="8.1997207685742965E-2"/>
          <c:w val="0.90697677595668358"/>
          <c:h val="0.7262773722627747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Осн.параметры!$A$3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rgbClr val="9A57CD"/>
            </a:solidFill>
            <a:ln w="25400">
              <a:noFill/>
            </a:ln>
          </c:spPr>
          <c:invertIfNegative val="0"/>
          <c:dLbls>
            <c:dLbl>
              <c:idx val="0"/>
              <c:layout>
                <c:manualLayout>
                  <c:x val="-1.456752794785972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5458058927401404E-2"/>
                  <c:y val="-4.79999879055149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535333118621114E-2"/>
                  <c:y val="-4.79999879055149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292560221227646E-2"/>
                  <c:y val="-4.79999879055149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Осн.параметры!$B$2:$E$2</c:f>
              <c:strCache>
                <c:ptCount val="4"/>
                <c:pt idx="0">
                  <c:v>Факт 2024 г.</c:v>
                </c:pt>
                <c:pt idx="1">
                  <c:v>Прогноз 2025 г.</c:v>
                </c:pt>
                <c:pt idx="2">
                  <c:v>Прогноз 2026 г.</c:v>
                </c:pt>
                <c:pt idx="3">
                  <c:v>Прогноз 2027 г.</c:v>
                </c:pt>
              </c:strCache>
            </c:strRef>
          </c:cat>
          <c:val>
            <c:numRef>
              <c:f>Осн.параметры!$B$3:$E$3</c:f>
              <c:numCache>
                <c:formatCode>#,##0.0\ _₽;\-#,##0.0\ _₽</c:formatCode>
                <c:ptCount val="4"/>
                <c:pt idx="0">
                  <c:v>1322.6</c:v>
                </c:pt>
                <c:pt idx="1">
                  <c:v>1077.9000000000001</c:v>
                </c:pt>
                <c:pt idx="2">
                  <c:v>1025.3</c:v>
                </c:pt>
                <c:pt idx="3">
                  <c:v>1085.7</c:v>
                </c:pt>
              </c:numCache>
            </c:numRef>
          </c:val>
        </c:ser>
        <c:ser>
          <c:idx val="1"/>
          <c:order val="1"/>
          <c:tx>
            <c:strRef>
              <c:f>Осн.параметры!$A$4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4.0370687472673084E-2"/>
                  <c:y val="-7.63660071258617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2478553313731598E-2"/>
                  <c:y val="-9.02828704638500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4592268238876634E-2"/>
                  <c:y val="-1.0598335600973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5106148938605049E-2"/>
                  <c:y val="-1.58839501544890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Осн.параметры!$B$2:$E$2</c:f>
              <c:strCache>
                <c:ptCount val="4"/>
                <c:pt idx="0">
                  <c:v>Факт 2024 г.</c:v>
                </c:pt>
                <c:pt idx="1">
                  <c:v>Прогноз 2025 г.</c:v>
                </c:pt>
                <c:pt idx="2">
                  <c:v>Прогноз 2026 г.</c:v>
                </c:pt>
                <c:pt idx="3">
                  <c:v>Прогноз 2027 г.</c:v>
                </c:pt>
              </c:strCache>
            </c:strRef>
          </c:cat>
          <c:val>
            <c:numRef>
              <c:f>Осн.параметры!$B$4:$E$4</c:f>
              <c:numCache>
                <c:formatCode>#,##0.0\ _₽;\-#,##0.0\ _₽</c:formatCode>
                <c:ptCount val="4"/>
                <c:pt idx="0">
                  <c:v>1304.9000000000001</c:v>
                </c:pt>
                <c:pt idx="1">
                  <c:v>1077.9000000000001</c:v>
                </c:pt>
                <c:pt idx="2">
                  <c:v>1010.2</c:v>
                </c:pt>
                <c:pt idx="3">
                  <c:v>1053.3</c:v>
                </c:pt>
              </c:numCache>
            </c:numRef>
          </c:val>
        </c:ser>
        <c:ser>
          <c:idx val="2"/>
          <c:order val="2"/>
          <c:tx>
            <c:strRef>
              <c:f>Осн.параметры!$A$5</c:f>
              <c:strCache>
                <c:ptCount val="1"/>
                <c:pt idx="0">
                  <c:v>профицит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2.3276695326349295E-2"/>
                  <c:y val="-2.62123629544168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7096481779363053E-2"/>
                  <c:y val="-3.26998870063122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9760045733700469E-2"/>
                  <c:y val="-2.1058416167494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8228661290833523E-2"/>
                  <c:y val="-1.75227293536494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Осн.параметры!$B$2:$E$2</c:f>
              <c:strCache>
                <c:ptCount val="4"/>
                <c:pt idx="0">
                  <c:v>Факт 2024 г.</c:v>
                </c:pt>
                <c:pt idx="1">
                  <c:v>Прогноз 2025 г.</c:v>
                </c:pt>
                <c:pt idx="2">
                  <c:v>Прогноз 2026 г.</c:v>
                </c:pt>
                <c:pt idx="3">
                  <c:v>Прогноз 2027 г.</c:v>
                </c:pt>
              </c:strCache>
            </c:strRef>
          </c:cat>
          <c:val>
            <c:numRef>
              <c:f>Осн.параметры!$B$5:$E$5</c:f>
              <c:numCache>
                <c:formatCode>#,##0.0\ _₽;\-#,##0.0\ _₽</c:formatCode>
                <c:ptCount val="4"/>
                <c:pt idx="0">
                  <c:v>17.699999999999818</c:v>
                </c:pt>
                <c:pt idx="1">
                  <c:v>0</c:v>
                </c:pt>
                <c:pt idx="2">
                  <c:v>15.099999999999925</c:v>
                </c:pt>
                <c:pt idx="3">
                  <c:v>32.400000000000091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gapDepth val="0"/>
        <c:shape val="box"/>
        <c:axId val="251621760"/>
        <c:axId val="251623296"/>
        <c:axId val="0"/>
      </c:bar3DChart>
      <c:catAx>
        <c:axId val="251621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1623296"/>
        <c:crosses val="autoZero"/>
        <c:auto val="1"/>
        <c:lblAlgn val="ctr"/>
        <c:lblOffset val="100"/>
        <c:noMultiLvlLbl val="0"/>
      </c:catAx>
      <c:valAx>
        <c:axId val="251623296"/>
        <c:scaling>
          <c:orientation val="minMax"/>
          <c:min val="-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\ _₽;\-#,##0.0\ _₽" sourceLinked="1"/>
        <c:majorTickMark val="none"/>
        <c:minorTickMark val="none"/>
        <c:tickLblPos val="nextTo"/>
        <c:spPr>
          <a:ln w="9525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1621760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43691010082513482"/>
          <c:y val="4.628005440925724E-2"/>
          <c:w val="0.4925460427383152"/>
          <c:h val="9.0957334712723048E-2"/>
        </c:manualLayout>
      </c:layout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0"/>
      <c:perspective val="30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4.9973334597470928E-2"/>
          <c:y val="3.4495424340082868E-2"/>
          <c:w val="0.95002666540252911"/>
          <c:h val="0.9012477826551760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Осн.параметры!$G$3</c:f>
              <c:strCache>
                <c:ptCount val="1"/>
                <c:pt idx="0">
                  <c:v>налоговые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/>
          </c:spPr>
          <c:invertIfNegative val="0"/>
          <c:dLbls>
            <c:dLbl>
              <c:idx val="0"/>
              <c:layout>
                <c:manualLayout>
                  <c:x val="1.0750813083146957E-3"/>
                  <c:y val="-3.97849420259777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0750813083146957E-3"/>
                  <c:y val="-3.97849420259777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3.23252653961068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3.23252653961068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Осн.параметры!$H$2:$K$2</c:f>
              <c:strCache>
                <c:ptCount val="4"/>
                <c:pt idx="0">
                  <c:v>Факт 2024 г.</c:v>
                </c:pt>
                <c:pt idx="1">
                  <c:v>Прогноз 2025 г.</c:v>
                </c:pt>
                <c:pt idx="2">
                  <c:v>Прогноз 2026 г.</c:v>
                </c:pt>
                <c:pt idx="3">
                  <c:v>Прогноз 2027 г.</c:v>
                </c:pt>
              </c:strCache>
            </c:strRef>
          </c:cat>
          <c:val>
            <c:numRef>
              <c:f>Осн.параметры!$H$3:$K$3</c:f>
              <c:numCache>
                <c:formatCode>_-* #,##0.0\ _₽_-;\-* #,##0.0\ _₽_-;_-* "-"?\ _₽_-;_-@_-</c:formatCode>
                <c:ptCount val="4"/>
                <c:pt idx="0">
                  <c:v>328.7</c:v>
                </c:pt>
                <c:pt idx="1">
                  <c:v>350.1</c:v>
                </c:pt>
                <c:pt idx="2">
                  <c:v>380.6</c:v>
                </c:pt>
                <c:pt idx="3">
                  <c:v>413.7</c:v>
                </c:pt>
              </c:numCache>
            </c:numRef>
          </c:val>
        </c:ser>
        <c:ser>
          <c:idx val="1"/>
          <c:order val="1"/>
          <c:tx>
            <c:strRef>
              <c:f>Осн.параметры!$G$4</c:f>
              <c:strCache>
                <c:ptCount val="1"/>
                <c:pt idx="0">
                  <c:v>неналоговые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/>
          </c:spPr>
          <c:invertIfNegative val="0"/>
          <c:dLbls>
            <c:dLbl>
              <c:idx val="0"/>
              <c:layout>
                <c:manualLayout>
                  <c:x val="1.9351463549664549E-2"/>
                  <c:y val="-3.97849420259777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051138316405763E-2"/>
                  <c:y val="-3.97849420259777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6006504665175655E-3"/>
                  <c:y val="-4.47580597792248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0750813083146957E-3"/>
                  <c:y val="-5.2217736409095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Осн.параметры!$H$2:$K$2</c:f>
              <c:strCache>
                <c:ptCount val="4"/>
                <c:pt idx="0">
                  <c:v>Факт 2024 г.</c:v>
                </c:pt>
                <c:pt idx="1">
                  <c:v>Прогноз 2025 г.</c:v>
                </c:pt>
                <c:pt idx="2">
                  <c:v>Прогноз 2026 г.</c:v>
                </c:pt>
                <c:pt idx="3">
                  <c:v>Прогноз 2027 г.</c:v>
                </c:pt>
              </c:strCache>
            </c:strRef>
          </c:cat>
          <c:val>
            <c:numRef>
              <c:f>Осн.параметры!$H$4:$K$4</c:f>
              <c:numCache>
                <c:formatCode>_-* #,##0.0\ _₽_-;\-* #,##0.0\ _₽_-;_-* "-"?\ _₽_-;_-@_-</c:formatCode>
                <c:ptCount val="4"/>
                <c:pt idx="0">
                  <c:v>30.7</c:v>
                </c:pt>
                <c:pt idx="1">
                  <c:v>21</c:v>
                </c:pt>
                <c:pt idx="2">
                  <c:v>20.399999999999999</c:v>
                </c:pt>
                <c:pt idx="3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7"/>
        <c:gapDepth val="107"/>
        <c:shape val="box"/>
        <c:axId val="248805248"/>
        <c:axId val="248806784"/>
        <c:axId val="0"/>
      </c:bar3DChart>
      <c:catAx>
        <c:axId val="248805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8806784"/>
        <c:crosses val="autoZero"/>
        <c:auto val="1"/>
        <c:lblAlgn val="ctr"/>
        <c:lblOffset val="100"/>
        <c:noMultiLvlLbl val="0"/>
      </c:catAx>
      <c:valAx>
        <c:axId val="248806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.0\ _₽_-;\-* #,##0.0\ _₽_-;_-* &quot;-&quot;?\ _₽_-;_-@_-" sourceLinked="1"/>
        <c:majorTickMark val="none"/>
        <c:minorTickMark val="none"/>
        <c:tickLblPos val="nextTo"/>
        <c:spPr>
          <a:ln w="9525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8805248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/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16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/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layout/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2"/>
              <c:layout/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</c:dLbls>
          <c:cat>
            <c:strRef>
              <c:f>Лист1!$D$3:$D$5</c:f>
              <c:strCache>
                <c:ptCount val="3"/>
                <c:pt idx="0">
                  <c:v>Безвозмездные поступления</c:v>
                </c:pt>
                <c:pt idx="1">
                  <c:v>Налоговые доходы</c:v>
                </c:pt>
                <c:pt idx="2">
                  <c:v>Неналоговые доходы</c:v>
                </c:pt>
              </c:strCache>
            </c:strRef>
          </c:cat>
          <c:val>
            <c:numRef>
              <c:f>Лист1!$E$3:$E$5</c:f>
              <c:numCache>
                <c:formatCode>_-* #,##0.0\ _₽_-;\-* #,##0.0\ _₽_-;_-* "-"?\ _₽_-;_-@_-</c:formatCode>
                <c:ptCount val="3"/>
                <c:pt idx="0">
                  <c:v>706754.3</c:v>
                </c:pt>
                <c:pt idx="1">
                  <c:v>350098.7</c:v>
                </c:pt>
                <c:pt idx="2">
                  <c:v>21028.2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602F0F-1F8A-4CE2-B015-F02A3BA60801}" type="doc">
      <dgm:prSet loTypeId="urn:microsoft.com/office/officeart/2005/8/layout/vList5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759604D-E7B9-4434-AEDC-F17AFCD7E0E2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2025 год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E63CE7-EBC2-479C-A745-520E0362F2C1}" type="parTrans" cxnId="{E152BADB-447F-4624-AA5A-8F209003B133}">
      <dgm:prSet/>
      <dgm:spPr/>
      <dgm:t>
        <a:bodyPr/>
        <a:lstStyle/>
        <a:p>
          <a:endParaRPr lang="ru-RU"/>
        </a:p>
      </dgm:t>
    </dgm:pt>
    <dgm:pt modelId="{78077A3D-EE0B-4C8E-91C1-3C179896CE23}" type="sibTrans" cxnId="{E152BADB-447F-4624-AA5A-8F209003B133}">
      <dgm:prSet/>
      <dgm:spPr/>
      <dgm:t>
        <a:bodyPr/>
        <a:lstStyle/>
        <a:p>
          <a:endParaRPr lang="ru-RU"/>
        </a:p>
      </dgm:t>
    </dgm:pt>
    <dgm:pt modelId="{8FA7D4C4-E9C8-4724-A989-E3E4AE082194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1 077 881 200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F77E2F-969B-492C-9B89-FB741D5F2DB4}" type="parTrans" cxnId="{38301CE0-6E61-4122-9C6E-42B6B2328212}">
      <dgm:prSet/>
      <dgm:spPr/>
      <dgm:t>
        <a:bodyPr/>
        <a:lstStyle/>
        <a:p>
          <a:endParaRPr lang="ru-RU"/>
        </a:p>
      </dgm:t>
    </dgm:pt>
    <dgm:pt modelId="{89BEBEBB-EF6E-4CDE-8861-D64B81B86A0C}" type="sibTrans" cxnId="{38301CE0-6E61-4122-9C6E-42B6B2328212}">
      <dgm:prSet/>
      <dgm:spPr/>
      <dgm:t>
        <a:bodyPr/>
        <a:lstStyle/>
        <a:p>
          <a:endParaRPr lang="ru-RU"/>
        </a:p>
      </dgm:t>
    </dgm:pt>
    <dgm:pt modelId="{060E90DE-5D7C-4115-8BB7-8E43F4B952FD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2026 год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E8BFE5-50DC-4643-AFE2-F682FAE9B71A}" type="parTrans" cxnId="{AAD84A8F-84D6-4CFF-8116-657833F5F228}">
      <dgm:prSet/>
      <dgm:spPr/>
      <dgm:t>
        <a:bodyPr/>
        <a:lstStyle/>
        <a:p>
          <a:endParaRPr lang="ru-RU"/>
        </a:p>
      </dgm:t>
    </dgm:pt>
    <dgm:pt modelId="{94F8332B-1E20-46DB-8069-9225BE4BB7DD}" type="sibTrans" cxnId="{AAD84A8F-84D6-4CFF-8116-657833F5F228}">
      <dgm:prSet/>
      <dgm:spPr/>
      <dgm:t>
        <a:bodyPr/>
        <a:lstStyle/>
        <a:p>
          <a:endParaRPr lang="ru-RU"/>
        </a:p>
      </dgm:t>
    </dgm:pt>
    <dgm:pt modelId="{236195DA-05B4-4181-B455-9001FCF17D3C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1 025 332 300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47D205-D414-41D0-8629-73192F150300}" type="parTrans" cxnId="{B4193DA1-F591-4B01-B03C-8ADFF6C72EA9}">
      <dgm:prSet/>
      <dgm:spPr/>
      <dgm:t>
        <a:bodyPr/>
        <a:lstStyle/>
        <a:p>
          <a:endParaRPr lang="ru-RU"/>
        </a:p>
      </dgm:t>
    </dgm:pt>
    <dgm:pt modelId="{F1C2B421-1B3A-4695-BBEB-2688DC35688E}" type="sibTrans" cxnId="{B4193DA1-F591-4B01-B03C-8ADFF6C72EA9}">
      <dgm:prSet/>
      <dgm:spPr/>
      <dgm:t>
        <a:bodyPr/>
        <a:lstStyle/>
        <a:p>
          <a:endParaRPr lang="ru-RU"/>
        </a:p>
      </dgm:t>
    </dgm:pt>
    <dgm:pt modelId="{965D7DFA-FBB7-435D-93F5-EA8CBAF517A4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2027 год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5A631A-08BF-4E0A-8262-0D7974A22411}" type="parTrans" cxnId="{0DAB6B92-CEB7-4381-AC7D-FCF17F39CB7F}">
      <dgm:prSet/>
      <dgm:spPr/>
      <dgm:t>
        <a:bodyPr/>
        <a:lstStyle/>
        <a:p>
          <a:endParaRPr lang="ru-RU"/>
        </a:p>
      </dgm:t>
    </dgm:pt>
    <dgm:pt modelId="{C0453F1F-133D-4B1A-9732-9859544BC5F4}" type="sibTrans" cxnId="{0DAB6B92-CEB7-4381-AC7D-FCF17F39CB7F}">
      <dgm:prSet/>
      <dgm:spPr/>
      <dgm:t>
        <a:bodyPr/>
        <a:lstStyle/>
        <a:p>
          <a:endParaRPr lang="ru-RU"/>
        </a:p>
      </dgm:t>
    </dgm:pt>
    <dgm:pt modelId="{5AC11A4F-9449-4AEE-B296-74EEB071DA4F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1 085 739 700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04EFDF-AD1C-4DEF-BEF6-DF10E33E10CD}" type="parTrans" cxnId="{DC507E24-D26D-462F-827D-5ACFBC45D8C2}">
      <dgm:prSet/>
      <dgm:spPr/>
      <dgm:t>
        <a:bodyPr/>
        <a:lstStyle/>
        <a:p>
          <a:endParaRPr lang="ru-RU"/>
        </a:p>
      </dgm:t>
    </dgm:pt>
    <dgm:pt modelId="{610725B7-AE05-4229-B956-93CADC887443}" type="sibTrans" cxnId="{DC507E24-D26D-462F-827D-5ACFBC45D8C2}">
      <dgm:prSet/>
      <dgm:spPr/>
      <dgm:t>
        <a:bodyPr/>
        <a:lstStyle/>
        <a:p>
          <a:endParaRPr lang="ru-RU"/>
        </a:p>
      </dgm:t>
    </dgm:pt>
    <dgm:pt modelId="{3A34DCAB-1A39-4AE3-A8B1-142F14FEC637}" type="pres">
      <dgm:prSet presAssocID="{74602F0F-1F8A-4CE2-B015-F02A3BA6080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4B6CED2-2051-4D6D-8A98-A32A4F6F57B4}" type="pres">
      <dgm:prSet presAssocID="{6759604D-E7B9-4434-AEDC-F17AFCD7E0E2}" presName="linNode" presStyleCnt="0"/>
      <dgm:spPr/>
    </dgm:pt>
    <dgm:pt modelId="{62F8C6D1-6AF3-4F18-A88F-0EC2AA1C5A8F}" type="pres">
      <dgm:prSet presAssocID="{6759604D-E7B9-4434-AEDC-F17AFCD7E0E2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1AE654-9AA8-4406-824C-F2F33893B1B0}" type="pres">
      <dgm:prSet presAssocID="{6759604D-E7B9-4434-AEDC-F17AFCD7E0E2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05286A-07D3-4D17-8114-B9DBDD734295}" type="pres">
      <dgm:prSet presAssocID="{78077A3D-EE0B-4C8E-91C1-3C179896CE23}" presName="sp" presStyleCnt="0"/>
      <dgm:spPr/>
    </dgm:pt>
    <dgm:pt modelId="{D2B05ECC-B997-45A3-953A-07A61463452C}" type="pres">
      <dgm:prSet presAssocID="{060E90DE-5D7C-4115-8BB7-8E43F4B952FD}" presName="linNode" presStyleCnt="0"/>
      <dgm:spPr/>
    </dgm:pt>
    <dgm:pt modelId="{D28EF6B4-E7EC-4CE6-BFB4-B7A0655EA32C}" type="pres">
      <dgm:prSet presAssocID="{060E90DE-5D7C-4115-8BB7-8E43F4B952FD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07F5C1-D42B-4D8B-A036-229D8D41D403}" type="pres">
      <dgm:prSet presAssocID="{060E90DE-5D7C-4115-8BB7-8E43F4B952FD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7E388D-DDBF-4683-9DCF-B7A9B1383904}" type="pres">
      <dgm:prSet presAssocID="{94F8332B-1E20-46DB-8069-9225BE4BB7DD}" presName="sp" presStyleCnt="0"/>
      <dgm:spPr/>
    </dgm:pt>
    <dgm:pt modelId="{33DCA15B-0D60-4008-A5E7-67E27374CC2A}" type="pres">
      <dgm:prSet presAssocID="{965D7DFA-FBB7-435D-93F5-EA8CBAF517A4}" presName="linNode" presStyleCnt="0"/>
      <dgm:spPr/>
    </dgm:pt>
    <dgm:pt modelId="{AB70EF3C-2507-414D-8C82-1D00DB6B1FF1}" type="pres">
      <dgm:prSet presAssocID="{965D7DFA-FBB7-435D-93F5-EA8CBAF517A4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F5E229-AED1-415B-BFE8-B1C968F24750}" type="pres">
      <dgm:prSet presAssocID="{965D7DFA-FBB7-435D-93F5-EA8CBAF517A4}" presName="descendantText" presStyleLbl="alignAccFollowNode1" presStyleIdx="2" presStyleCnt="3" custLinFactNeighborX="-14" custLinFactNeighborY="-6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B7ACC5A-43D2-4430-ADD3-2D072B3BA6B0}" type="presOf" srcId="{8FA7D4C4-E9C8-4724-A989-E3E4AE082194}" destId="{1D1AE654-9AA8-4406-824C-F2F33893B1B0}" srcOrd="0" destOrd="0" presId="urn:microsoft.com/office/officeart/2005/8/layout/vList5"/>
    <dgm:cxn modelId="{E152BADB-447F-4624-AA5A-8F209003B133}" srcId="{74602F0F-1F8A-4CE2-B015-F02A3BA60801}" destId="{6759604D-E7B9-4434-AEDC-F17AFCD7E0E2}" srcOrd="0" destOrd="0" parTransId="{92E63CE7-EBC2-479C-A745-520E0362F2C1}" sibTransId="{78077A3D-EE0B-4C8E-91C1-3C179896CE23}"/>
    <dgm:cxn modelId="{5CE13D8C-5AB7-4B00-8F0B-3001D2E2AD1A}" type="presOf" srcId="{236195DA-05B4-4181-B455-9001FCF17D3C}" destId="{6A07F5C1-D42B-4D8B-A036-229D8D41D403}" srcOrd="0" destOrd="0" presId="urn:microsoft.com/office/officeart/2005/8/layout/vList5"/>
    <dgm:cxn modelId="{302C67A7-DD4E-4AC4-B604-7F3A6F23D3E0}" type="presOf" srcId="{060E90DE-5D7C-4115-8BB7-8E43F4B952FD}" destId="{D28EF6B4-E7EC-4CE6-BFB4-B7A0655EA32C}" srcOrd="0" destOrd="0" presId="urn:microsoft.com/office/officeart/2005/8/layout/vList5"/>
    <dgm:cxn modelId="{F33AE248-903E-4182-8F19-D0F212E1D07D}" type="presOf" srcId="{965D7DFA-FBB7-435D-93F5-EA8CBAF517A4}" destId="{AB70EF3C-2507-414D-8C82-1D00DB6B1FF1}" srcOrd="0" destOrd="0" presId="urn:microsoft.com/office/officeart/2005/8/layout/vList5"/>
    <dgm:cxn modelId="{8EEB89E3-D0C0-4998-942E-A18A9A6DF9E3}" type="presOf" srcId="{74602F0F-1F8A-4CE2-B015-F02A3BA60801}" destId="{3A34DCAB-1A39-4AE3-A8B1-142F14FEC637}" srcOrd="0" destOrd="0" presId="urn:microsoft.com/office/officeart/2005/8/layout/vList5"/>
    <dgm:cxn modelId="{AAD84A8F-84D6-4CFF-8116-657833F5F228}" srcId="{74602F0F-1F8A-4CE2-B015-F02A3BA60801}" destId="{060E90DE-5D7C-4115-8BB7-8E43F4B952FD}" srcOrd="1" destOrd="0" parTransId="{8BE8BFE5-50DC-4643-AFE2-F682FAE9B71A}" sibTransId="{94F8332B-1E20-46DB-8069-9225BE4BB7DD}"/>
    <dgm:cxn modelId="{DC507E24-D26D-462F-827D-5ACFBC45D8C2}" srcId="{965D7DFA-FBB7-435D-93F5-EA8CBAF517A4}" destId="{5AC11A4F-9449-4AEE-B296-74EEB071DA4F}" srcOrd="0" destOrd="0" parTransId="{1304EFDF-AD1C-4DEF-BEF6-DF10E33E10CD}" sibTransId="{610725B7-AE05-4229-B956-93CADC887443}"/>
    <dgm:cxn modelId="{8A53ACC3-12D4-4066-9D72-2B14D83A9F26}" type="presOf" srcId="{6759604D-E7B9-4434-AEDC-F17AFCD7E0E2}" destId="{62F8C6D1-6AF3-4F18-A88F-0EC2AA1C5A8F}" srcOrd="0" destOrd="0" presId="urn:microsoft.com/office/officeart/2005/8/layout/vList5"/>
    <dgm:cxn modelId="{B4193DA1-F591-4B01-B03C-8ADFF6C72EA9}" srcId="{060E90DE-5D7C-4115-8BB7-8E43F4B952FD}" destId="{236195DA-05B4-4181-B455-9001FCF17D3C}" srcOrd="0" destOrd="0" parTransId="{E047D205-D414-41D0-8629-73192F150300}" sibTransId="{F1C2B421-1B3A-4695-BBEB-2688DC35688E}"/>
    <dgm:cxn modelId="{59B1E46D-7D74-4212-8C84-5BE32862B436}" type="presOf" srcId="{5AC11A4F-9449-4AEE-B296-74EEB071DA4F}" destId="{C1F5E229-AED1-415B-BFE8-B1C968F24750}" srcOrd="0" destOrd="0" presId="urn:microsoft.com/office/officeart/2005/8/layout/vList5"/>
    <dgm:cxn modelId="{0DAB6B92-CEB7-4381-AC7D-FCF17F39CB7F}" srcId="{74602F0F-1F8A-4CE2-B015-F02A3BA60801}" destId="{965D7DFA-FBB7-435D-93F5-EA8CBAF517A4}" srcOrd="2" destOrd="0" parTransId="{2F5A631A-08BF-4E0A-8262-0D7974A22411}" sibTransId="{C0453F1F-133D-4B1A-9732-9859544BC5F4}"/>
    <dgm:cxn modelId="{38301CE0-6E61-4122-9C6E-42B6B2328212}" srcId="{6759604D-E7B9-4434-AEDC-F17AFCD7E0E2}" destId="{8FA7D4C4-E9C8-4724-A989-E3E4AE082194}" srcOrd="0" destOrd="0" parTransId="{4EF77E2F-969B-492C-9B89-FB741D5F2DB4}" sibTransId="{89BEBEBB-EF6E-4CDE-8861-D64B81B86A0C}"/>
    <dgm:cxn modelId="{F6EC4442-6785-4FE8-9CEA-EB8FC1FC489B}" type="presParOf" srcId="{3A34DCAB-1A39-4AE3-A8B1-142F14FEC637}" destId="{B4B6CED2-2051-4D6D-8A98-A32A4F6F57B4}" srcOrd="0" destOrd="0" presId="urn:microsoft.com/office/officeart/2005/8/layout/vList5"/>
    <dgm:cxn modelId="{F331D29C-B2B2-4560-8788-9A69C7AF90F4}" type="presParOf" srcId="{B4B6CED2-2051-4D6D-8A98-A32A4F6F57B4}" destId="{62F8C6D1-6AF3-4F18-A88F-0EC2AA1C5A8F}" srcOrd="0" destOrd="0" presId="urn:microsoft.com/office/officeart/2005/8/layout/vList5"/>
    <dgm:cxn modelId="{AC976C68-8280-4C41-988C-10EB573D7787}" type="presParOf" srcId="{B4B6CED2-2051-4D6D-8A98-A32A4F6F57B4}" destId="{1D1AE654-9AA8-4406-824C-F2F33893B1B0}" srcOrd="1" destOrd="0" presId="urn:microsoft.com/office/officeart/2005/8/layout/vList5"/>
    <dgm:cxn modelId="{4FD8ECE6-7D2B-49AF-9A1A-DAED4C378ECA}" type="presParOf" srcId="{3A34DCAB-1A39-4AE3-A8B1-142F14FEC637}" destId="{BD05286A-07D3-4D17-8114-B9DBDD734295}" srcOrd="1" destOrd="0" presId="urn:microsoft.com/office/officeart/2005/8/layout/vList5"/>
    <dgm:cxn modelId="{235EE096-B368-4597-958D-C085A1C28059}" type="presParOf" srcId="{3A34DCAB-1A39-4AE3-A8B1-142F14FEC637}" destId="{D2B05ECC-B997-45A3-953A-07A61463452C}" srcOrd="2" destOrd="0" presId="urn:microsoft.com/office/officeart/2005/8/layout/vList5"/>
    <dgm:cxn modelId="{45BD3501-FC55-42EC-AC29-724AF12D9B0B}" type="presParOf" srcId="{D2B05ECC-B997-45A3-953A-07A61463452C}" destId="{D28EF6B4-E7EC-4CE6-BFB4-B7A0655EA32C}" srcOrd="0" destOrd="0" presId="urn:microsoft.com/office/officeart/2005/8/layout/vList5"/>
    <dgm:cxn modelId="{9EA99C8A-47D2-46B2-9636-A039E0BD0638}" type="presParOf" srcId="{D2B05ECC-B997-45A3-953A-07A61463452C}" destId="{6A07F5C1-D42B-4D8B-A036-229D8D41D403}" srcOrd="1" destOrd="0" presId="urn:microsoft.com/office/officeart/2005/8/layout/vList5"/>
    <dgm:cxn modelId="{B7E4EFE4-CF5C-41DE-B5E3-B5A45AB315D0}" type="presParOf" srcId="{3A34DCAB-1A39-4AE3-A8B1-142F14FEC637}" destId="{B97E388D-DDBF-4683-9DCF-B7A9B1383904}" srcOrd="3" destOrd="0" presId="urn:microsoft.com/office/officeart/2005/8/layout/vList5"/>
    <dgm:cxn modelId="{DB610B10-31C0-4980-8F33-34F0DD281520}" type="presParOf" srcId="{3A34DCAB-1A39-4AE3-A8B1-142F14FEC637}" destId="{33DCA15B-0D60-4008-A5E7-67E27374CC2A}" srcOrd="4" destOrd="0" presId="urn:microsoft.com/office/officeart/2005/8/layout/vList5"/>
    <dgm:cxn modelId="{F9EF89AB-8BED-4621-A3D3-A9F9DF7F6E5A}" type="presParOf" srcId="{33DCA15B-0D60-4008-A5E7-67E27374CC2A}" destId="{AB70EF3C-2507-414D-8C82-1D00DB6B1FF1}" srcOrd="0" destOrd="0" presId="urn:microsoft.com/office/officeart/2005/8/layout/vList5"/>
    <dgm:cxn modelId="{4741552B-FDFB-4CDC-838A-4460EA8348CC}" type="presParOf" srcId="{33DCA15B-0D60-4008-A5E7-67E27374CC2A}" destId="{C1F5E229-AED1-415B-BFE8-B1C968F2475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85CE0F3-487E-4BB7-8761-D26D2D7B33E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64535ED-6E89-427A-B9AE-575C9F64E3F2}">
      <dgm:prSet phldrT="[Текст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2026 год</a:t>
          </a:r>
          <a:endParaRPr lang="ru-RU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5D6D50-D33A-4A62-8456-7B704C3CB531}" type="parTrans" cxnId="{509170F6-1E1F-4A33-97A6-7CEA7400B2DA}">
      <dgm:prSet/>
      <dgm:spPr/>
      <dgm:t>
        <a:bodyPr/>
        <a:lstStyle/>
        <a:p>
          <a:endParaRPr lang="ru-RU"/>
        </a:p>
      </dgm:t>
    </dgm:pt>
    <dgm:pt modelId="{00FE2A74-E877-47EE-ABF0-865C3CF843BE}" type="sibTrans" cxnId="{509170F6-1E1F-4A33-97A6-7CEA7400B2DA}">
      <dgm:prSet/>
      <dgm:spPr/>
      <dgm:t>
        <a:bodyPr/>
        <a:lstStyle/>
        <a:p>
          <a:endParaRPr lang="ru-RU"/>
        </a:p>
      </dgm:t>
    </dgm:pt>
    <dgm:pt modelId="{0A2736B3-0059-4005-8750-2A57BB2A690C}">
      <dgm:prSet phldrT="[Текст]" custT="1"/>
      <dgm:spPr/>
      <dgm:t>
        <a:bodyPr/>
        <a:lstStyle/>
        <a:p>
          <a:r>
            <a: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15 122 482,5 рублей</a:t>
          </a:r>
          <a:r>
            <a: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C88313-C3A7-4B34-9E55-D7F1C60D8C58}" type="parTrans" cxnId="{2D92044B-D746-4748-B0DA-3292BC55CD6E}">
      <dgm:prSet/>
      <dgm:spPr/>
      <dgm:t>
        <a:bodyPr/>
        <a:lstStyle/>
        <a:p>
          <a:endParaRPr lang="ru-RU"/>
        </a:p>
      </dgm:t>
    </dgm:pt>
    <dgm:pt modelId="{57D75F5C-F349-4D47-925F-0BFEFFB44595}" type="sibTrans" cxnId="{2D92044B-D746-4748-B0DA-3292BC55CD6E}">
      <dgm:prSet/>
      <dgm:spPr/>
      <dgm:t>
        <a:bodyPr/>
        <a:lstStyle/>
        <a:p>
          <a:endParaRPr lang="ru-RU"/>
        </a:p>
      </dgm:t>
    </dgm:pt>
    <dgm:pt modelId="{02859D19-F7F7-4B23-8CFD-53D485490D6A}">
      <dgm:prSet phldrT="[Текст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2027 год</a:t>
          </a:r>
          <a:endParaRPr lang="ru-RU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CF0D3A-AA28-46EB-9190-64133B7EC40D}" type="parTrans" cxnId="{34513A84-8AC3-49CC-8A00-F6D6FE0A2660}">
      <dgm:prSet/>
      <dgm:spPr/>
      <dgm:t>
        <a:bodyPr/>
        <a:lstStyle/>
        <a:p>
          <a:endParaRPr lang="ru-RU"/>
        </a:p>
      </dgm:t>
    </dgm:pt>
    <dgm:pt modelId="{6CCED499-E007-49B2-8F72-1857D4081905}" type="sibTrans" cxnId="{34513A84-8AC3-49CC-8A00-F6D6FE0A2660}">
      <dgm:prSet/>
      <dgm:spPr/>
      <dgm:t>
        <a:bodyPr/>
        <a:lstStyle/>
        <a:p>
          <a:endParaRPr lang="ru-RU"/>
        </a:p>
      </dgm:t>
    </dgm:pt>
    <dgm:pt modelId="{CE246394-8B14-4E07-8431-59C0C4819B69}">
      <dgm:prSet phldrT="[Текст]" custT="1"/>
      <dgm:spPr/>
      <dgm:t>
        <a:bodyPr/>
        <a:lstStyle/>
        <a:p>
          <a:r>
            <a: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32 450 535,0 рублей.</a:t>
          </a:r>
          <a:endParaRPr lang="ru-RU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19727B-5DE9-484E-988A-1D0B7373F7A8}" type="parTrans" cxnId="{F03093E8-FEAC-4A3D-9187-973D544FDB7C}">
      <dgm:prSet/>
      <dgm:spPr/>
      <dgm:t>
        <a:bodyPr/>
        <a:lstStyle/>
        <a:p>
          <a:endParaRPr lang="ru-RU"/>
        </a:p>
      </dgm:t>
    </dgm:pt>
    <dgm:pt modelId="{938800EF-A3A8-4551-B5D1-ED2D63B44287}" type="sibTrans" cxnId="{F03093E8-FEAC-4A3D-9187-973D544FDB7C}">
      <dgm:prSet/>
      <dgm:spPr/>
      <dgm:t>
        <a:bodyPr/>
        <a:lstStyle/>
        <a:p>
          <a:endParaRPr lang="ru-RU"/>
        </a:p>
      </dgm:t>
    </dgm:pt>
    <dgm:pt modelId="{DA160A78-4FAF-4164-BC89-A92CC4B6664E}" type="pres">
      <dgm:prSet presAssocID="{885CE0F3-487E-4BB7-8761-D26D2D7B33E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3587A1E-B488-4480-9AFC-F61152A20A7B}" type="pres">
      <dgm:prSet presAssocID="{764535ED-6E89-427A-B9AE-575C9F64E3F2}" presName="parentText" presStyleLbl="node1" presStyleIdx="0" presStyleCnt="2" custLinFactNeighborX="-299" custLinFactNeighborY="-17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8B675C-9078-458B-AB8C-03ED4E99A1AD}" type="pres">
      <dgm:prSet presAssocID="{764535ED-6E89-427A-B9AE-575C9F64E3F2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B8635D-D28D-48C6-9C01-BD3BF3E3AA3C}" type="pres">
      <dgm:prSet presAssocID="{02859D19-F7F7-4B23-8CFD-53D485490D6A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C30022-F221-4107-8AEB-3B08352615EC}" type="pres">
      <dgm:prSet presAssocID="{02859D19-F7F7-4B23-8CFD-53D485490D6A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4513A84-8AC3-49CC-8A00-F6D6FE0A2660}" srcId="{885CE0F3-487E-4BB7-8761-D26D2D7B33EF}" destId="{02859D19-F7F7-4B23-8CFD-53D485490D6A}" srcOrd="1" destOrd="0" parTransId="{6DCF0D3A-AA28-46EB-9190-64133B7EC40D}" sibTransId="{6CCED499-E007-49B2-8F72-1857D4081905}"/>
    <dgm:cxn modelId="{509170F6-1E1F-4A33-97A6-7CEA7400B2DA}" srcId="{885CE0F3-487E-4BB7-8761-D26D2D7B33EF}" destId="{764535ED-6E89-427A-B9AE-575C9F64E3F2}" srcOrd="0" destOrd="0" parTransId="{F95D6D50-D33A-4A62-8456-7B704C3CB531}" sibTransId="{00FE2A74-E877-47EE-ABF0-865C3CF843BE}"/>
    <dgm:cxn modelId="{F03093E8-FEAC-4A3D-9187-973D544FDB7C}" srcId="{02859D19-F7F7-4B23-8CFD-53D485490D6A}" destId="{CE246394-8B14-4E07-8431-59C0C4819B69}" srcOrd="0" destOrd="0" parTransId="{F719727B-5DE9-484E-988A-1D0B7373F7A8}" sibTransId="{938800EF-A3A8-4551-B5D1-ED2D63B44287}"/>
    <dgm:cxn modelId="{B02F5DFF-C4CB-4215-9A56-DE9090D1E42A}" type="presOf" srcId="{0A2736B3-0059-4005-8750-2A57BB2A690C}" destId="{C78B675C-9078-458B-AB8C-03ED4E99A1AD}" srcOrd="0" destOrd="0" presId="urn:microsoft.com/office/officeart/2005/8/layout/vList2"/>
    <dgm:cxn modelId="{4C55930C-4AE5-409B-83DA-B70D449CDB69}" type="presOf" srcId="{764535ED-6E89-427A-B9AE-575C9F64E3F2}" destId="{C3587A1E-B488-4480-9AFC-F61152A20A7B}" srcOrd="0" destOrd="0" presId="urn:microsoft.com/office/officeart/2005/8/layout/vList2"/>
    <dgm:cxn modelId="{2D92044B-D746-4748-B0DA-3292BC55CD6E}" srcId="{764535ED-6E89-427A-B9AE-575C9F64E3F2}" destId="{0A2736B3-0059-4005-8750-2A57BB2A690C}" srcOrd="0" destOrd="0" parTransId="{B4C88313-C3A7-4B34-9E55-D7F1C60D8C58}" sibTransId="{57D75F5C-F349-4D47-925F-0BFEFFB44595}"/>
    <dgm:cxn modelId="{A8B8D5CE-E269-4CEA-94A4-A964A18249AF}" type="presOf" srcId="{02859D19-F7F7-4B23-8CFD-53D485490D6A}" destId="{D7B8635D-D28D-48C6-9C01-BD3BF3E3AA3C}" srcOrd="0" destOrd="0" presId="urn:microsoft.com/office/officeart/2005/8/layout/vList2"/>
    <dgm:cxn modelId="{781C990B-715E-43F2-A203-46EA3D1C2FBA}" type="presOf" srcId="{CE246394-8B14-4E07-8431-59C0C4819B69}" destId="{E2C30022-F221-4107-8AEB-3B08352615EC}" srcOrd="0" destOrd="0" presId="urn:microsoft.com/office/officeart/2005/8/layout/vList2"/>
    <dgm:cxn modelId="{60DE6B17-820F-4340-90A8-9E30227D960D}" type="presOf" srcId="{885CE0F3-487E-4BB7-8761-D26D2D7B33EF}" destId="{DA160A78-4FAF-4164-BC89-A92CC4B6664E}" srcOrd="0" destOrd="0" presId="urn:microsoft.com/office/officeart/2005/8/layout/vList2"/>
    <dgm:cxn modelId="{A8575303-6023-4382-A492-04EFEADEE643}" type="presParOf" srcId="{DA160A78-4FAF-4164-BC89-A92CC4B6664E}" destId="{C3587A1E-B488-4480-9AFC-F61152A20A7B}" srcOrd="0" destOrd="0" presId="urn:microsoft.com/office/officeart/2005/8/layout/vList2"/>
    <dgm:cxn modelId="{2A1D7E76-098C-45C7-893D-BC994EF1F63D}" type="presParOf" srcId="{DA160A78-4FAF-4164-BC89-A92CC4B6664E}" destId="{C78B675C-9078-458B-AB8C-03ED4E99A1AD}" srcOrd="1" destOrd="0" presId="urn:microsoft.com/office/officeart/2005/8/layout/vList2"/>
    <dgm:cxn modelId="{4A030A7B-8F12-43E7-BBAB-840D59978166}" type="presParOf" srcId="{DA160A78-4FAF-4164-BC89-A92CC4B6664E}" destId="{D7B8635D-D28D-48C6-9C01-BD3BF3E3AA3C}" srcOrd="2" destOrd="0" presId="urn:microsoft.com/office/officeart/2005/8/layout/vList2"/>
    <dgm:cxn modelId="{84B77583-0E9B-465D-9B89-6EC37E4E36C8}" type="presParOf" srcId="{DA160A78-4FAF-4164-BC89-A92CC4B6664E}" destId="{E2C30022-F221-4107-8AEB-3B08352615EC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CD8DBCF-3E66-47C6-B84C-A5A043BD3AB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ED92014-6B88-4ADE-BA5E-481D57D3E8FE}">
      <dgm:prSet custT="1"/>
      <dgm:spPr/>
      <dgm:t>
        <a:bodyPr/>
        <a:lstStyle/>
        <a:p>
          <a:pPr rtl="0"/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«Муниципальная программа» </a:t>
          </a:r>
          <a:r>
            <a:rPr lang="ru-RU" sz="15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 </a:t>
          </a:r>
          <a:r>
            <a:rPr lang="ru-RU" sz="1800" b="1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это</a:t>
          </a:r>
          <a:r>
            <a:rPr lang="ru-RU" sz="1800" b="0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 документ </a:t>
          </a:r>
          <a:r>
            <a:rPr lang="ru-RU" sz="1800" b="1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муниципального</a:t>
          </a:r>
          <a:r>
            <a:rPr lang="ru-RU" sz="1800" b="0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 планирования, представляющий собой комплекс взаимоувязанных по задачам, срокам и ресурсам мероприятий и инструментов, реализуемых органами местного самоуправления в целях достижения целей и задач социально-экономического развития </a:t>
          </a:r>
          <a:r>
            <a:rPr lang="ru-RU" sz="1800" b="1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муниципального</a:t>
          </a:r>
          <a:r>
            <a:rPr lang="ru-RU" sz="1800" b="0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 образования в определенной сфере деятельности.</a:t>
          </a:r>
          <a:endParaRPr lang="ru-RU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4E9F5C4-3C05-4213-BB10-4CC161344D7E}" type="parTrans" cxnId="{538CD561-A3FA-4907-9196-767212B8D329}">
      <dgm:prSet/>
      <dgm:spPr/>
      <dgm:t>
        <a:bodyPr/>
        <a:lstStyle/>
        <a:p>
          <a:endParaRPr lang="ru-RU"/>
        </a:p>
      </dgm:t>
    </dgm:pt>
    <dgm:pt modelId="{F80371C8-87FF-4966-9EA2-09D22FADDE43}" type="sibTrans" cxnId="{538CD561-A3FA-4907-9196-767212B8D329}">
      <dgm:prSet/>
      <dgm:spPr/>
      <dgm:t>
        <a:bodyPr/>
        <a:lstStyle/>
        <a:p>
          <a:endParaRPr lang="ru-RU"/>
        </a:p>
      </dgm:t>
    </dgm:pt>
    <dgm:pt modelId="{5D87C418-E9BE-4CC8-8EC5-781958B34756}" type="pres">
      <dgm:prSet presAssocID="{6CD8DBCF-3E66-47C6-B84C-A5A043BD3AB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3E0EB99-28E5-4E2E-B1D2-32F8BB4E3CCF}" type="pres">
      <dgm:prSet presAssocID="{EED92014-6B88-4ADE-BA5E-481D57D3E8FE}" presName="parentText" presStyleLbl="node1" presStyleIdx="0" presStyleCnt="1" custLinFactNeighborX="3281" custLinFactNeighborY="-341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F486DFB-C79C-42E4-A83F-002B33332B2A}" type="presOf" srcId="{6CD8DBCF-3E66-47C6-B84C-A5A043BD3ABD}" destId="{5D87C418-E9BE-4CC8-8EC5-781958B34756}" srcOrd="0" destOrd="0" presId="urn:microsoft.com/office/officeart/2005/8/layout/vList2"/>
    <dgm:cxn modelId="{538CD561-A3FA-4907-9196-767212B8D329}" srcId="{6CD8DBCF-3E66-47C6-B84C-A5A043BD3ABD}" destId="{EED92014-6B88-4ADE-BA5E-481D57D3E8FE}" srcOrd="0" destOrd="0" parTransId="{74E9F5C4-3C05-4213-BB10-4CC161344D7E}" sibTransId="{F80371C8-87FF-4966-9EA2-09D22FADDE43}"/>
    <dgm:cxn modelId="{831C22DE-4A63-49A8-ACFD-D4E7C3E75FAE}" type="presOf" srcId="{EED92014-6B88-4ADE-BA5E-481D57D3E8FE}" destId="{63E0EB99-28E5-4E2E-B1D2-32F8BB4E3CCF}" srcOrd="0" destOrd="0" presId="urn:microsoft.com/office/officeart/2005/8/layout/vList2"/>
    <dgm:cxn modelId="{BEABFF68-29E8-4D62-85F4-C6B6213EFDBE}" type="presParOf" srcId="{5D87C418-E9BE-4CC8-8EC5-781958B34756}" destId="{63E0EB99-28E5-4E2E-B1D2-32F8BB4E3CC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79CBFAC-A18A-4756-9EDC-182521CFC5D2}" type="doc">
      <dgm:prSet loTypeId="urn:microsoft.com/office/officeart/2009/3/layout/Descending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395BDF8-3CBD-4122-A5B7-89AF517428C2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bg2">
                  <a:lumMod val="50000"/>
                </a:schemeClr>
              </a:solidFill>
            </a:rPr>
            <a:t>-3 000,0</a:t>
          </a:r>
          <a:endParaRPr lang="ru-RU" sz="1400" b="1" dirty="0">
            <a:solidFill>
              <a:schemeClr val="bg2">
                <a:lumMod val="50000"/>
              </a:schemeClr>
            </a:solidFill>
          </a:endParaRPr>
        </a:p>
      </dgm:t>
    </dgm:pt>
    <dgm:pt modelId="{D764F3DA-7B04-493D-8041-DB443BB5D1BD}" type="parTrans" cxnId="{50A7BA45-3D4F-406B-B29C-AE3303CD8B8B}">
      <dgm:prSet/>
      <dgm:spPr/>
      <dgm:t>
        <a:bodyPr/>
        <a:lstStyle/>
        <a:p>
          <a:endParaRPr lang="ru-RU"/>
        </a:p>
      </dgm:t>
    </dgm:pt>
    <dgm:pt modelId="{2BDECD9E-8497-4B0A-8DAE-E216EBDB79F8}" type="sibTrans" cxnId="{50A7BA45-3D4F-406B-B29C-AE3303CD8B8B}">
      <dgm:prSet/>
      <dgm:spPr/>
      <dgm:t>
        <a:bodyPr/>
        <a:lstStyle/>
        <a:p>
          <a:endParaRPr lang="ru-RU"/>
        </a:p>
      </dgm:t>
    </dgm:pt>
    <dgm:pt modelId="{1D3CB42D-D250-4E56-951D-A90C5950ECDB}" type="pres">
      <dgm:prSet presAssocID="{379CBFAC-A18A-4756-9EDC-182521CFC5D2}" presName="Name0" presStyleCnt="0">
        <dgm:presLayoutVars>
          <dgm:chMax val="7"/>
          <dgm:chPref val="5"/>
        </dgm:presLayoutVars>
      </dgm:prSet>
      <dgm:spPr/>
      <dgm:t>
        <a:bodyPr/>
        <a:lstStyle/>
        <a:p>
          <a:endParaRPr lang="ru-RU"/>
        </a:p>
      </dgm:t>
    </dgm:pt>
    <dgm:pt modelId="{8D4A9E07-3A7C-404D-95F9-1AC1A9CE4BE8}" type="pres">
      <dgm:prSet presAssocID="{379CBFAC-A18A-4756-9EDC-182521CFC5D2}" presName="arrowNode" presStyleLbl="node1" presStyleIdx="0" presStyleCnt="1" custLinFactX="51633" custLinFactNeighborX="100000" custLinFactNeighborY="-34204"/>
      <dgm:spPr>
        <a:solidFill>
          <a:srgbClr val="FFC000"/>
        </a:solidFill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DF67DF04-02C3-4233-93CA-8C9F8BFA5FAB}" type="pres">
      <dgm:prSet presAssocID="{D395BDF8-3CBD-4122-A5B7-89AF517428C2}" presName="txNode1" presStyleLbl="revTx" presStyleIdx="0" presStyleCnt="1" custScaleX="206294" custScaleY="187060" custLinFactNeighborX="17403" custLinFactNeighborY="816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0A7BA45-3D4F-406B-B29C-AE3303CD8B8B}" srcId="{379CBFAC-A18A-4756-9EDC-182521CFC5D2}" destId="{D395BDF8-3CBD-4122-A5B7-89AF517428C2}" srcOrd="0" destOrd="0" parTransId="{D764F3DA-7B04-493D-8041-DB443BB5D1BD}" sibTransId="{2BDECD9E-8497-4B0A-8DAE-E216EBDB79F8}"/>
    <dgm:cxn modelId="{B88DDB04-C9E6-4F3D-A855-3412FF039AFE}" type="presOf" srcId="{379CBFAC-A18A-4756-9EDC-182521CFC5D2}" destId="{1D3CB42D-D250-4E56-951D-A90C5950ECDB}" srcOrd="0" destOrd="0" presId="urn:microsoft.com/office/officeart/2009/3/layout/DescendingProcess"/>
    <dgm:cxn modelId="{C7E794D5-29AD-4053-84DC-32AE465658DE}" type="presOf" srcId="{D395BDF8-3CBD-4122-A5B7-89AF517428C2}" destId="{DF67DF04-02C3-4233-93CA-8C9F8BFA5FAB}" srcOrd="0" destOrd="0" presId="urn:microsoft.com/office/officeart/2009/3/layout/DescendingProcess"/>
    <dgm:cxn modelId="{195CA0BF-566A-4CED-ACD1-8D7A1CCF876C}" type="presParOf" srcId="{1D3CB42D-D250-4E56-951D-A90C5950ECDB}" destId="{8D4A9E07-3A7C-404D-95F9-1AC1A9CE4BE8}" srcOrd="0" destOrd="0" presId="urn:microsoft.com/office/officeart/2009/3/layout/DescendingProcess"/>
    <dgm:cxn modelId="{5A3C6AD3-7885-4B53-8CF6-C1BA422DA3AB}" type="presParOf" srcId="{1D3CB42D-D250-4E56-951D-A90C5950ECDB}" destId="{DF67DF04-02C3-4233-93CA-8C9F8BFA5FAB}" srcOrd="1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79CBFAC-A18A-4756-9EDC-182521CFC5D2}" type="doc">
      <dgm:prSet loTypeId="urn:microsoft.com/office/officeart/2009/3/layout/Descending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395BDF8-3CBD-4122-A5B7-89AF517428C2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bg2">
                  <a:lumMod val="50000"/>
                </a:schemeClr>
              </a:solidFill>
            </a:rPr>
            <a:t>-3 000,0</a:t>
          </a:r>
          <a:endParaRPr lang="ru-RU" sz="1400" b="1" dirty="0">
            <a:solidFill>
              <a:schemeClr val="bg2">
                <a:lumMod val="50000"/>
              </a:schemeClr>
            </a:solidFill>
          </a:endParaRPr>
        </a:p>
      </dgm:t>
    </dgm:pt>
    <dgm:pt modelId="{D764F3DA-7B04-493D-8041-DB443BB5D1BD}" type="parTrans" cxnId="{50A7BA45-3D4F-406B-B29C-AE3303CD8B8B}">
      <dgm:prSet/>
      <dgm:spPr/>
      <dgm:t>
        <a:bodyPr/>
        <a:lstStyle/>
        <a:p>
          <a:endParaRPr lang="ru-RU"/>
        </a:p>
      </dgm:t>
    </dgm:pt>
    <dgm:pt modelId="{2BDECD9E-8497-4B0A-8DAE-E216EBDB79F8}" type="sibTrans" cxnId="{50A7BA45-3D4F-406B-B29C-AE3303CD8B8B}">
      <dgm:prSet/>
      <dgm:spPr/>
      <dgm:t>
        <a:bodyPr/>
        <a:lstStyle/>
        <a:p>
          <a:endParaRPr lang="ru-RU"/>
        </a:p>
      </dgm:t>
    </dgm:pt>
    <dgm:pt modelId="{1D3CB42D-D250-4E56-951D-A90C5950ECDB}" type="pres">
      <dgm:prSet presAssocID="{379CBFAC-A18A-4756-9EDC-182521CFC5D2}" presName="Name0" presStyleCnt="0">
        <dgm:presLayoutVars>
          <dgm:chMax val="7"/>
          <dgm:chPref val="5"/>
        </dgm:presLayoutVars>
      </dgm:prSet>
      <dgm:spPr/>
      <dgm:t>
        <a:bodyPr/>
        <a:lstStyle/>
        <a:p>
          <a:endParaRPr lang="ru-RU"/>
        </a:p>
      </dgm:t>
    </dgm:pt>
    <dgm:pt modelId="{8D4A9E07-3A7C-404D-95F9-1AC1A9CE4BE8}" type="pres">
      <dgm:prSet presAssocID="{379CBFAC-A18A-4756-9EDC-182521CFC5D2}" presName="arrowNode" presStyleLbl="node1" presStyleIdx="0" presStyleCnt="1" custLinFactX="56439" custLinFactY="-17989" custLinFactNeighborX="100000" custLinFactNeighborY="-100000"/>
      <dgm:spPr>
        <a:solidFill>
          <a:srgbClr val="FFC000"/>
        </a:solidFill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DF67DF04-02C3-4233-93CA-8C9F8BFA5FAB}" type="pres">
      <dgm:prSet presAssocID="{D395BDF8-3CBD-4122-A5B7-89AF517428C2}" presName="txNode1" presStyleLbl="revTx" presStyleIdx="0" presStyleCnt="1" custScaleX="206294" custScaleY="187060" custLinFactNeighborX="17403" custLinFactNeighborY="816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0A7BA45-3D4F-406B-B29C-AE3303CD8B8B}" srcId="{379CBFAC-A18A-4756-9EDC-182521CFC5D2}" destId="{D395BDF8-3CBD-4122-A5B7-89AF517428C2}" srcOrd="0" destOrd="0" parTransId="{D764F3DA-7B04-493D-8041-DB443BB5D1BD}" sibTransId="{2BDECD9E-8497-4B0A-8DAE-E216EBDB79F8}"/>
    <dgm:cxn modelId="{FC28275B-773C-4385-B701-020CBA179970}" type="presOf" srcId="{D395BDF8-3CBD-4122-A5B7-89AF517428C2}" destId="{DF67DF04-02C3-4233-93CA-8C9F8BFA5FAB}" srcOrd="0" destOrd="0" presId="urn:microsoft.com/office/officeart/2009/3/layout/DescendingProcess"/>
    <dgm:cxn modelId="{239C41C5-34B0-46A4-8191-7DF0CCDB984E}" type="presOf" srcId="{379CBFAC-A18A-4756-9EDC-182521CFC5D2}" destId="{1D3CB42D-D250-4E56-951D-A90C5950ECDB}" srcOrd="0" destOrd="0" presId="urn:microsoft.com/office/officeart/2009/3/layout/DescendingProcess"/>
    <dgm:cxn modelId="{0335301E-3CD7-4C21-987D-7162AAB65EB1}" type="presParOf" srcId="{1D3CB42D-D250-4E56-951D-A90C5950ECDB}" destId="{8D4A9E07-3A7C-404D-95F9-1AC1A9CE4BE8}" srcOrd="0" destOrd="0" presId="urn:microsoft.com/office/officeart/2009/3/layout/DescendingProcess"/>
    <dgm:cxn modelId="{B7233DCD-0F52-4D14-90B7-C66291F8551D}" type="presParOf" srcId="{1D3CB42D-D250-4E56-951D-A90C5950ECDB}" destId="{DF67DF04-02C3-4233-93CA-8C9F8BFA5FAB}" srcOrd="1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1AE654-9AA8-4406-824C-F2F33893B1B0}">
      <dsp:nvSpPr>
        <dsp:cNvPr id="0" name=""/>
        <dsp:cNvSpPr/>
      </dsp:nvSpPr>
      <dsp:spPr>
        <a:xfrm rot="5400000">
          <a:off x="5504339" y="-2088655"/>
          <a:ext cx="1280954" cy="578335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6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1 077 881 200</a:t>
          </a:r>
          <a:endParaRPr lang="ru-RU" sz="6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3253138" y="225077"/>
        <a:ext cx="5720826" cy="1155892"/>
      </dsp:txXfrm>
    </dsp:sp>
    <dsp:sp modelId="{62F8C6D1-6AF3-4F18-A88F-0EC2AA1C5A8F}">
      <dsp:nvSpPr>
        <dsp:cNvPr id="0" name=""/>
        <dsp:cNvSpPr/>
      </dsp:nvSpPr>
      <dsp:spPr>
        <a:xfrm>
          <a:off x="0" y="2426"/>
          <a:ext cx="3253138" cy="160119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170" tIns="108585" rIns="217170" bIns="108585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2025 год</a:t>
          </a:r>
          <a:endParaRPr lang="ru-RU" sz="5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8164" y="80590"/>
        <a:ext cx="3096810" cy="1444865"/>
      </dsp:txXfrm>
    </dsp:sp>
    <dsp:sp modelId="{6A07F5C1-D42B-4D8B-A036-229D8D41D403}">
      <dsp:nvSpPr>
        <dsp:cNvPr id="0" name=""/>
        <dsp:cNvSpPr/>
      </dsp:nvSpPr>
      <dsp:spPr>
        <a:xfrm rot="5400000">
          <a:off x="5504339" y="-407402"/>
          <a:ext cx="1280954" cy="578335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6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1 025 332 300</a:t>
          </a:r>
          <a:endParaRPr lang="ru-RU" sz="6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3253138" y="1906330"/>
        <a:ext cx="5720826" cy="1155892"/>
      </dsp:txXfrm>
    </dsp:sp>
    <dsp:sp modelId="{D28EF6B4-E7EC-4CE6-BFB4-B7A0655EA32C}">
      <dsp:nvSpPr>
        <dsp:cNvPr id="0" name=""/>
        <dsp:cNvSpPr/>
      </dsp:nvSpPr>
      <dsp:spPr>
        <a:xfrm>
          <a:off x="0" y="1683679"/>
          <a:ext cx="3253138" cy="160119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170" tIns="108585" rIns="217170" bIns="108585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2026 год</a:t>
          </a:r>
          <a:endParaRPr lang="ru-RU" sz="5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8164" y="1761843"/>
        <a:ext cx="3096810" cy="1444865"/>
      </dsp:txXfrm>
    </dsp:sp>
    <dsp:sp modelId="{C1F5E229-AED1-415B-BFE8-B1C968F24750}">
      <dsp:nvSpPr>
        <dsp:cNvPr id="0" name=""/>
        <dsp:cNvSpPr/>
      </dsp:nvSpPr>
      <dsp:spPr>
        <a:xfrm rot="5400000">
          <a:off x="5503884" y="1265690"/>
          <a:ext cx="1280954" cy="578335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6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1 085 739 700</a:t>
          </a:r>
          <a:endParaRPr lang="ru-RU" sz="6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3252683" y="3579423"/>
        <a:ext cx="5720826" cy="1155892"/>
      </dsp:txXfrm>
    </dsp:sp>
    <dsp:sp modelId="{AB70EF3C-2507-414D-8C82-1D00DB6B1FF1}">
      <dsp:nvSpPr>
        <dsp:cNvPr id="0" name=""/>
        <dsp:cNvSpPr/>
      </dsp:nvSpPr>
      <dsp:spPr>
        <a:xfrm>
          <a:off x="0" y="3364932"/>
          <a:ext cx="3253138" cy="160119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170" tIns="108585" rIns="217170" bIns="108585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2027 год</a:t>
          </a:r>
          <a:endParaRPr lang="ru-RU" sz="5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8164" y="3443096"/>
        <a:ext cx="3096810" cy="14448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587A1E-B488-4480-9AFC-F61152A20A7B}">
      <dsp:nvSpPr>
        <dsp:cNvPr id="0" name=""/>
        <dsp:cNvSpPr/>
      </dsp:nvSpPr>
      <dsp:spPr>
        <a:xfrm>
          <a:off x="0" y="13311"/>
          <a:ext cx="8901357" cy="702000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2026 год</a:t>
          </a:r>
          <a:endParaRPr lang="ru-RU" sz="3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269" y="47580"/>
        <a:ext cx="8832819" cy="633462"/>
      </dsp:txXfrm>
    </dsp:sp>
    <dsp:sp modelId="{C78B675C-9078-458B-AB8C-03ED4E99A1AD}">
      <dsp:nvSpPr>
        <dsp:cNvPr id="0" name=""/>
        <dsp:cNvSpPr/>
      </dsp:nvSpPr>
      <dsp:spPr>
        <a:xfrm>
          <a:off x="0" y="723836"/>
          <a:ext cx="8901357" cy="496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2618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15 122 482,5 рублей</a:t>
          </a:r>
          <a:r>
            <a:rPr lang="ru-RU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723836"/>
        <a:ext cx="8901357" cy="496800"/>
      </dsp:txXfrm>
    </dsp:sp>
    <dsp:sp modelId="{D7B8635D-D28D-48C6-9C01-BD3BF3E3AA3C}">
      <dsp:nvSpPr>
        <dsp:cNvPr id="0" name=""/>
        <dsp:cNvSpPr/>
      </dsp:nvSpPr>
      <dsp:spPr>
        <a:xfrm>
          <a:off x="0" y="1220636"/>
          <a:ext cx="8901357" cy="702000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2027 год</a:t>
          </a:r>
          <a:endParaRPr lang="ru-RU" sz="3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269" y="1254905"/>
        <a:ext cx="8832819" cy="633462"/>
      </dsp:txXfrm>
    </dsp:sp>
    <dsp:sp modelId="{E2C30022-F221-4107-8AEB-3B08352615EC}">
      <dsp:nvSpPr>
        <dsp:cNvPr id="0" name=""/>
        <dsp:cNvSpPr/>
      </dsp:nvSpPr>
      <dsp:spPr>
        <a:xfrm>
          <a:off x="0" y="1922636"/>
          <a:ext cx="8901357" cy="496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2618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32 450 535,0 рублей.</a:t>
          </a:r>
          <a:endParaRPr lang="ru-RU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922636"/>
        <a:ext cx="8901357" cy="4968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E0EB99-28E5-4E2E-B1D2-32F8BB4E3CCF}">
      <dsp:nvSpPr>
        <dsp:cNvPr id="0" name=""/>
        <dsp:cNvSpPr/>
      </dsp:nvSpPr>
      <dsp:spPr>
        <a:xfrm>
          <a:off x="0" y="0"/>
          <a:ext cx="8208466" cy="14829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«Муниципальная программа» </a:t>
          </a:r>
          <a:r>
            <a:rPr lang="ru-RU" sz="15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 </a:t>
          </a:r>
          <a:r>
            <a:rPr lang="ru-RU" sz="1800" b="1" i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это</a:t>
          </a:r>
          <a:r>
            <a:rPr lang="ru-RU" sz="1800" b="0" i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 документ </a:t>
          </a:r>
          <a:r>
            <a:rPr lang="ru-RU" sz="1800" b="1" i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муниципального</a:t>
          </a:r>
          <a:r>
            <a:rPr lang="ru-RU" sz="1800" b="0" i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 планирования, представляющий собой комплекс взаимоувязанных по задачам, срокам и ресурсам мероприятий и инструментов, реализуемых органами местного самоуправления в целях достижения целей и задач социально-экономического развития </a:t>
          </a:r>
          <a:r>
            <a:rPr lang="ru-RU" sz="1800" b="1" i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муниципального</a:t>
          </a:r>
          <a:r>
            <a:rPr lang="ru-RU" sz="1800" b="0" i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 образования в определенной сфере деятельности.</a:t>
          </a:r>
          <a:endParaRPr lang="ru-RU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2393" y="72393"/>
        <a:ext cx="8063680" cy="133818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4A9E07-3A7C-404D-95F9-1AC1A9CE4BE8}">
      <dsp:nvSpPr>
        <dsp:cNvPr id="0" name=""/>
        <dsp:cNvSpPr/>
      </dsp:nvSpPr>
      <dsp:spPr>
        <a:xfrm rot="4396374">
          <a:off x="600688" y="239088"/>
          <a:ext cx="1037201" cy="723318"/>
        </a:xfrm>
        <a:prstGeom prst="swooshArrow">
          <a:avLst>
            <a:gd name="adj1" fmla="val 16310"/>
            <a:gd name="adj2" fmla="val 31370"/>
          </a:avLst>
        </a:prstGeom>
        <a:solidFill>
          <a:srgbClr val="FFC000"/>
        </a:solidFill>
        <a:ln w="1270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67DF04-02C3-4233-93CA-8C9F8BFA5FAB}">
      <dsp:nvSpPr>
        <dsp:cNvPr id="0" name=""/>
        <dsp:cNvSpPr/>
      </dsp:nvSpPr>
      <dsp:spPr>
        <a:xfrm>
          <a:off x="220734" y="115176"/>
          <a:ext cx="1008795" cy="3596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b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2">
                  <a:lumMod val="50000"/>
                </a:schemeClr>
              </a:solidFill>
            </a:rPr>
            <a:t>-3 000,0</a:t>
          </a:r>
          <a:endParaRPr lang="ru-RU" sz="1400" b="1" kern="1200" dirty="0">
            <a:solidFill>
              <a:schemeClr val="bg2">
                <a:lumMod val="50000"/>
              </a:schemeClr>
            </a:solidFill>
          </a:endParaRPr>
        </a:p>
      </dsp:txBody>
      <dsp:txXfrm>
        <a:off x="220734" y="115176"/>
        <a:ext cx="1008795" cy="35960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4A9E07-3A7C-404D-95F9-1AC1A9CE4BE8}">
      <dsp:nvSpPr>
        <dsp:cNvPr id="0" name=""/>
        <dsp:cNvSpPr/>
      </dsp:nvSpPr>
      <dsp:spPr>
        <a:xfrm rot="4396374">
          <a:off x="628844" y="239088"/>
          <a:ext cx="1037201" cy="723318"/>
        </a:xfrm>
        <a:prstGeom prst="swooshArrow">
          <a:avLst>
            <a:gd name="adj1" fmla="val 16310"/>
            <a:gd name="adj2" fmla="val 31370"/>
          </a:avLst>
        </a:prstGeom>
        <a:solidFill>
          <a:srgbClr val="FFC000"/>
        </a:solidFill>
        <a:ln w="1270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67DF04-02C3-4233-93CA-8C9F8BFA5FAB}">
      <dsp:nvSpPr>
        <dsp:cNvPr id="0" name=""/>
        <dsp:cNvSpPr/>
      </dsp:nvSpPr>
      <dsp:spPr>
        <a:xfrm>
          <a:off x="234812" y="115176"/>
          <a:ext cx="1008795" cy="3596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b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2">
                  <a:lumMod val="50000"/>
                </a:schemeClr>
              </a:solidFill>
            </a:rPr>
            <a:t>-3 000,0</a:t>
          </a:r>
          <a:endParaRPr lang="ru-RU" sz="1400" b="1" kern="1200" dirty="0">
            <a:solidFill>
              <a:schemeClr val="bg2">
                <a:lumMod val="50000"/>
              </a:schemeClr>
            </a:solidFill>
          </a:endParaRPr>
        </a:p>
      </dsp:txBody>
      <dsp:txXfrm>
        <a:off x="234812" y="115176"/>
        <a:ext cx="1008795" cy="3596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image" Target="../media/image12.jpe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0.68466</cdr:y>
    </cdr:from>
    <cdr:to>
      <cdr:x>0.18529</cdr:x>
      <cdr:y>0.99568</cdr:y>
    </cdr:to>
    <cdr:pic>
      <cdr:nvPicPr>
        <cdr:cNvPr id="2" name="Picture 4" descr="Чеки денежный мешок Банк - Мешок денег скачать бесплатно - 770*843,0.67 MB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0" y="3970638"/>
          <a:ext cx="2158314" cy="1803774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0.84056</cdr:x>
      <cdr:y>0</cdr:y>
    </cdr:from>
    <cdr:to>
      <cdr:x>1</cdr:x>
      <cdr:y>0.08305</cdr:y>
    </cdr:to>
    <cdr:pic>
      <cdr:nvPicPr>
        <cdr:cNvPr id="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10153620" y="-74141"/>
          <a:ext cx="1857148" cy="481626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831" cy="495029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1"/>
            <a:ext cx="2918831" cy="495029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>
              <a:defRPr sz="1200"/>
            </a:lvl1pPr>
          </a:lstStyle>
          <a:p>
            <a:fld id="{A1A61C53-5F3D-4E39-BD09-062901872D35}" type="datetimeFigureOut">
              <a:rPr lang="ru-RU" smtClean="0"/>
              <a:pPr/>
              <a:t>27.02.2025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6" tIns="45713" rIns="91426" bIns="4571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4"/>
            <a:ext cx="5388610" cy="3884861"/>
          </a:xfrm>
          <a:prstGeom prst="rect">
            <a:avLst/>
          </a:prstGeom>
        </p:spPr>
        <p:txBody>
          <a:bodyPr vert="horz" lIns="91426" tIns="45713" rIns="91426" bIns="45713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>
              <a:defRPr sz="1200"/>
            </a:lvl1pPr>
          </a:lstStyle>
          <a:p>
            <a:fld id="{9F67B021-F7C4-4F44-B067-4AD2227816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269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248" indent="-28411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235" indent="-2269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9951" indent="-2269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080" indent="-2269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209" indent="-2269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338" indent="-2269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8467" indent="-2269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5596" indent="-2269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1E0758F-61A9-413D-A6E9-B54F31E4A20A}" type="slidenum">
              <a:rPr lang="ru-RU" altLang="ru-RU" smtClean="0"/>
              <a:pPr>
                <a:spcBef>
                  <a:spcPct val="0"/>
                </a:spcBef>
              </a:pPr>
              <a:t>7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6123355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  <a:lvl2pPr marL="742105" indent="-285183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2pPr>
            <a:lvl3pPr marL="1142306" indent="-228462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3pPr>
            <a:lvl4pPr marL="1600803" indent="-228462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4pPr>
            <a:lvl5pPr marL="2057725" indent="-228462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5pPr>
            <a:lvl6pPr marL="2511496" indent="-2284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6pPr>
            <a:lvl7pPr marL="2965267" indent="-2284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7pPr>
            <a:lvl8pPr marL="3419038" indent="-2284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8pPr>
            <a:lvl9pPr marL="3872809" indent="-2284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9pPr>
          </a:lstStyle>
          <a:p>
            <a:fld id="{B4A10F17-44A7-46C6-B867-5F21A8DDD837}" type="slidenum">
              <a:rPr lang="ru-RU" altLang="ru-RU" smtClean="0">
                <a:latin typeface="Calibri" panose="020F0502020204030204" pitchFamily="34" charset="0"/>
              </a:rPr>
              <a:pPr/>
              <a:t>37</a:t>
            </a:fld>
            <a:endParaRPr lang="ru-RU" altLang="ru-RU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5918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  <a:lvl2pPr marL="742105" indent="-285183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2pPr>
            <a:lvl3pPr marL="1142306" indent="-228462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3pPr>
            <a:lvl4pPr marL="1600803" indent="-228462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4pPr>
            <a:lvl5pPr marL="2057725" indent="-228462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5pPr>
            <a:lvl6pPr marL="2511496" indent="-2284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6pPr>
            <a:lvl7pPr marL="2965267" indent="-2284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7pPr>
            <a:lvl8pPr marL="3419038" indent="-2284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8pPr>
            <a:lvl9pPr marL="3872809" indent="-22846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9pPr>
          </a:lstStyle>
          <a:p>
            <a:fld id="{B2CC4834-2B31-44E0-8DBA-97C8C00F70DD}" type="slidenum">
              <a:rPr lang="ru-RU" altLang="ru-RU" smtClean="0">
                <a:latin typeface="Calibri" panose="020F0502020204030204" pitchFamily="34" charset="0"/>
              </a:rPr>
              <a:pPr/>
              <a:t>43</a:t>
            </a:fld>
            <a:endParaRPr lang="ru-RU" altLang="ru-RU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0227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757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1pPr>
            <a:lvl2pPr marL="736486" indent="-282531"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2pPr>
            <a:lvl3pPr marL="1133299" indent="-225390"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3pPr>
            <a:lvl4pPr marL="1587254" indent="-225390"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4pPr>
            <a:lvl5pPr marL="2041207" indent="-225390"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5pPr>
            <a:lvl6pPr marL="2498337" indent="-2253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6pPr>
            <a:lvl7pPr marL="2955466" indent="-2253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7pPr>
            <a:lvl8pPr marL="3412594" indent="-2253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8pPr>
            <a:lvl9pPr marL="3869723" indent="-2253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9pPr>
          </a:lstStyle>
          <a:p>
            <a:fld id="{36DD1800-60E5-4ABF-9D21-F8A6492CA772}" type="slidenum">
              <a:rPr lang="ru-RU" altLang="ru-RU" smtClean="0">
                <a:latin typeface="Calibri" panose="020F0502020204030204" pitchFamily="34" charset="0"/>
              </a:rPr>
              <a:pPr/>
              <a:t>56</a:t>
            </a:fld>
            <a:endParaRPr lang="ru-RU" altLang="ru-RU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3370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248" indent="-28411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235" indent="-2269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9951" indent="-2269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080" indent="-2269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209" indent="-2269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338" indent="-2269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8467" indent="-2269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5596" indent="-2269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43B2FF8-BAAF-4663-8276-B4A4D979A973}" type="slidenum">
              <a:rPr lang="ru-RU" altLang="ru-RU" smtClean="0"/>
              <a:pPr>
                <a:spcBef>
                  <a:spcPct val="0"/>
                </a:spcBef>
              </a:pPr>
              <a:t>11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523156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248" indent="-28411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235" indent="-2269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9951" indent="-2269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080" indent="-2269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209" indent="-2269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338" indent="-2269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8467" indent="-2269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5596" indent="-2269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70DE3C5-A8B3-49C0-B095-500ADD78B610}" type="slidenum">
              <a:rPr lang="ru-RU" altLang="ru-RU" smtClean="0"/>
              <a:pPr>
                <a:spcBef>
                  <a:spcPct val="0"/>
                </a:spcBef>
              </a:pPr>
              <a:t>19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6373190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1pPr>
            <a:lvl2pPr marL="741248" indent="-284119"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2pPr>
            <a:lvl3pPr marL="1141235" indent="-226978"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3pPr>
            <a:lvl4pPr marL="1599951" indent="-226978"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4pPr>
            <a:lvl5pPr marL="2057080" indent="-226978"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5pPr>
            <a:lvl6pPr marL="2514209" indent="-2269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6pPr>
            <a:lvl7pPr marL="2971338" indent="-2269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7pPr>
            <a:lvl8pPr marL="3428467" indent="-2269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8pPr>
            <a:lvl9pPr marL="3885596" indent="-2269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9pPr>
          </a:lstStyle>
          <a:p>
            <a:fld id="{D778C952-DEC4-400E-9100-913B8A7DDB37}" type="slidenum">
              <a:rPr lang="ru-RU" altLang="ru-RU" smtClean="0">
                <a:latin typeface="Calibri" panose="020F0502020204030204" pitchFamily="34" charset="0"/>
              </a:rPr>
              <a:pPr/>
              <a:t>20</a:t>
            </a:fld>
            <a:endParaRPr lang="ru-RU" altLang="ru-RU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159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248" indent="-28411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235" indent="-2269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9951" indent="-2269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080" indent="-2269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209" indent="-2269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338" indent="-2269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8467" indent="-2269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5596" indent="-2269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AFFF4EB-13F5-47D3-8B5B-C3639AF77914}" type="slidenum">
              <a:rPr lang="ru-RU" altLang="ru-RU" smtClean="0"/>
              <a:pPr>
                <a:spcBef>
                  <a:spcPct val="0"/>
                </a:spcBef>
              </a:pPr>
              <a:t>21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2600539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248" indent="-28411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235" indent="-2269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9951" indent="-2269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080" indent="-22697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209" indent="-2269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338" indent="-2269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8467" indent="-2269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5596" indent="-22697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AD035E9-F98B-43C8-A603-10D6CA7623B1}" type="slidenum">
              <a:rPr lang="ru-RU" altLang="ru-RU" smtClean="0"/>
              <a:pPr>
                <a:spcBef>
                  <a:spcPct val="0"/>
                </a:spcBef>
              </a:pPr>
              <a:t>25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8435309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1pPr>
            <a:lvl2pPr marL="741248" indent="-284119"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2pPr>
            <a:lvl3pPr marL="1141235" indent="-226978"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3pPr>
            <a:lvl4pPr marL="1599951" indent="-226978"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4pPr>
            <a:lvl5pPr marL="2057080" indent="-226978"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5pPr>
            <a:lvl6pPr marL="2514209" indent="-2269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6pPr>
            <a:lvl7pPr marL="2971338" indent="-2269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7pPr>
            <a:lvl8pPr marL="3428467" indent="-2269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8pPr>
            <a:lvl9pPr marL="3885596" indent="-2269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9pPr>
          </a:lstStyle>
          <a:p>
            <a:fld id="{B1B53525-34A5-4C84-8558-86590B4C7524}" type="slidenum">
              <a:rPr lang="ru-RU" altLang="ru-RU" smtClean="0">
                <a:latin typeface="Calibri" panose="020F0502020204030204" pitchFamily="34" charset="0"/>
              </a:rPr>
              <a:pPr/>
              <a:t>27</a:t>
            </a:fld>
            <a:endParaRPr lang="ru-RU" altLang="ru-RU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5843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  <a:lvl2pPr marL="742835" indent="-285706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2pPr>
            <a:lvl3pPr marL="1142822" indent="-228565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3pPr>
            <a:lvl4pPr marL="1599951" indent="-228565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4pPr>
            <a:lvl5pPr marL="2057080" indent="-228565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5pPr>
            <a:lvl6pPr marL="2514209" indent="-2285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6pPr>
            <a:lvl7pPr marL="2971338" indent="-2285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7pPr>
            <a:lvl8pPr marL="3428467" indent="-2285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8pPr>
            <a:lvl9pPr marL="3885596" indent="-22856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9pPr>
          </a:lstStyle>
          <a:p>
            <a:fld id="{B102DE6E-974F-4F5A-92A7-D1F2A2C8B096}" type="slidenum">
              <a:rPr lang="ru-RU" altLang="ru-RU" smtClean="0">
                <a:latin typeface="Calibri" panose="020F0502020204030204" pitchFamily="34" charset="0"/>
              </a:rPr>
              <a:pPr/>
              <a:t>32</a:t>
            </a:fld>
            <a:endParaRPr lang="ru-RU" altLang="ru-RU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9845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  <a:lvl2pPr marL="737378" indent="-283607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2pPr>
            <a:lvl3pPr marL="1134428" indent="-226886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3pPr>
            <a:lvl4pPr marL="1588199" indent="-226886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4pPr>
            <a:lvl5pPr marL="2041970" indent="-226886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5pPr>
            <a:lvl6pPr marL="2495741" indent="-2268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6pPr>
            <a:lvl7pPr marL="2949512" indent="-2268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7pPr>
            <a:lvl8pPr marL="3403283" indent="-2268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8pPr>
            <a:lvl9pPr marL="3857054" indent="-2268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9pPr>
          </a:lstStyle>
          <a:p>
            <a:fld id="{9009517A-CF99-4C36-BD63-A80F37EA612D}" type="slidenum">
              <a:rPr lang="ru-RU" altLang="ru-RU" smtClean="0">
                <a:latin typeface="Calibri" panose="020F0502020204030204" pitchFamily="34" charset="0"/>
              </a:rPr>
              <a:pPr/>
              <a:t>36</a:t>
            </a:fld>
            <a:endParaRPr lang="ru-RU" altLang="ru-RU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762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AEEAE-9276-408F-B2F2-27A182FC5C4D}" type="datetimeFigureOut">
              <a:rPr lang="en-US" smtClean="0"/>
              <a:pPr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5985-42CF-480C-9DDF-6CBEEDF5775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82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split orient="vert"/>
      </p:transition>
    </mc:Choice>
    <mc:Fallback xmlns="">
      <p:transition advClick="0" advTm="3000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AEEAE-9276-408F-B2F2-27A182FC5C4D}" type="datetimeFigureOut">
              <a:rPr lang="en-US" smtClean="0"/>
              <a:pPr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5985-42CF-480C-9DDF-6CBEEDF577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592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split orient="vert"/>
      </p:transition>
    </mc:Choice>
    <mc:Fallback xmlns="">
      <p:transition advClick="0" advTm="3000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AEEAE-9276-408F-B2F2-27A182FC5C4D}" type="datetimeFigureOut">
              <a:rPr lang="en-US" smtClean="0"/>
              <a:pPr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5985-42CF-480C-9DDF-6CBEEDF577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716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split orient="vert"/>
      </p:transition>
    </mc:Choice>
    <mc:Fallback xmlns="">
      <p:transition advClick="0" advTm="3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AEEAE-9276-408F-B2F2-27A182FC5C4D}" type="datetimeFigureOut">
              <a:rPr lang="en-US" smtClean="0"/>
              <a:pPr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5985-42CF-480C-9DDF-6CBEEDF577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32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split orient="vert"/>
      </p:transition>
    </mc:Choice>
    <mc:Fallback xmlns="">
      <p:transition advClick="0" advTm="30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AEEAE-9276-408F-B2F2-27A182FC5C4D}" type="datetimeFigureOut">
              <a:rPr lang="en-US" smtClean="0"/>
              <a:pPr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5985-42CF-480C-9DDF-6CBEEDF577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813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split orient="vert"/>
      </p:transition>
    </mc:Choice>
    <mc:Fallback xmlns="">
      <p:transition advClick="0" advTm="300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AEEAE-9276-408F-B2F2-27A182FC5C4D}" type="datetimeFigureOut">
              <a:rPr lang="en-US" smtClean="0"/>
              <a:pPr/>
              <a:t>2/27/2025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5985-42CF-480C-9DDF-6CBEEDF577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713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split orient="vert"/>
      </p:transition>
    </mc:Choice>
    <mc:Fallback xmlns="">
      <p:transition advClick="0" advTm="300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AEEAE-9276-408F-B2F2-27A182FC5C4D}" type="datetimeFigureOut">
              <a:rPr lang="en-US" smtClean="0"/>
              <a:pPr/>
              <a:t>2/27/2025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5985-42CF-480C-9DDF-6CBEEDF577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093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split orient="vert"/>
      </p:transition>
    </mc:Choice>
    <mc:Fallback xmlns="">
      <p:transition advClick="0" advTm="3000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AEEAE-9276-408F-B2F2-27A182FC5C4D}" type="datetimeFigureOut">
              <a:rPr lang="en-US" smtClean="0"/>
              <a:pPr/>
              <a:t>2/27/2025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5985-42CF-480C-9DDF-6CBEEDF577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078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split orient="vert"/>
      </p:transition>
    </mc:Choice>
    <mc:Fallback xmlns="">
      <p:transition advClick="0" advTm="3000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AEEAE-9276-408F-B2F2-27A182FC5C4D}" type="datetimeFigureOut">
              <a:rPr lang="en-US" smtClean="0"/>
              <a:pPr/>
              <a:t>2/27/2025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5985-42CF-480C-9DDF-6CBEEDF577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102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split orient="vert"/>
      </p:transition>
    </mc:Choice>
    <mc:Fallback xmlns="">
      <p:transition advClick="0" advTm="3000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AEEAE-9276-408F-B2F2-27A182FC5C4D}" type="datetimeFigureOut">
              <a:rPr lang="en-US" smtClean="0"/>
              <a:pPr/>
              <a:t>2/27/2025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5985-42CF-480C-9DDF-6CBEEDF577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531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split orient="vert"/>
      </p:transition>
    </mc:Choice>
    <mc:Fallback xmlns="">
      <p:transition advClick="0" advTm="3000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AEEAE-9276-408F-B2F2-27A182FC5C4D}" type="datetimeFigureOut">
              <a:rPr lang="en-US" smtClean="0"/>
              <a:pPr/>
              <a:t>2/27/2025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75985-42CF-480C-9DDF-6CBEEDF577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940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split orient="vert"/>
      </p:transition>
    </mc:Choice>
    <mc:Fallback xmlns="">
      <p:transition advClick="0" advTm="300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AAEEAE-9276-408F-B2F2-27A182FC5C4D}" type="datetimeFigureOut">
              <a:rPr lang="en-US" smtClean="0"/>
              <a:pPr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75985-42CF-480C-9DDF-6CBEEDF5775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661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250" advClick="0" advTm="3000">
        <p:split orient="vert"/>
      </p:transition>
    </mc:Choice>
    <mc:Fallback xmlns="">
      <p:transition advClick="0" advTm="3000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2.xml"/><Relationship Id="rId3" Type="http://schemas.openxmlformats.org/officeDocument/2006/relationships/diagramLayout" Target="../diagrams/layout3.xml"/><Relationship Id="rId7" Type="http://schemas.openxmlformats.org/officeDocument/2006/relationships/chart" Target="../charts/chart11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chart" Target="../charts/char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7" Type="http://schemas.openxmlformats.org/officeDocument/2006/relationships/chart" Target="../charts/chart23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2.xml"/><Relationship Id="rId5" Type="http://schemas.openxmlformats.org/officeDocument/2006/relationships/chart" Target="../charts/chart21.xml"/><Relationship Id="rId4" Type="http://schemas.openxmlformats.org/officeDocument/2006/relationships/chart" Target="../charts/chart20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13" Type="http://schemas.openxmlformats.org/officeDocument/2006/relationships/chart" Target="../charts/chart24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5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://bus.gov.ru/public/home.html" TargetMode="External"/><Relationship Id="rId2" Type="http://schemas.openxmlformats.org/officeDocument/2006/relationships/hyperlink" Target="http://www.government-nnov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NULL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619411" y="2036391"/>
            <a:ext cx="54006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4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для граждан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1933751" y="3250938"/>
            <a:ext cx="8424863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решению Совета депутатов Дивеевского муниципального округа Нижегородской области №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73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19.12.2024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 бюджете Дивеевского муниципального округа Нижегородской области на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 и плановый период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2027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гг.»</a:t>
            </a:r>
          </a:p>
          <a:p>
            <a:pPr eaLnBrk="1" hangingPunct="1">
              <a:defRPr/>
            </a:pPr>
            <a:endParaRPr lang="ru-RU" sz="2400" b="1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260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split orient="vert"/>
      </p:transition>
    </mc:Choice>
    <mc:Fallback xmlns="">
      <p:transition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Блок-схема: процесс 2"/>
          <p:cNvSpPr/>
          <p:nvPr/>
        </p:nvSpPr>
        <p:spPr>
          <a:xfrm>
            <a:off x="2208214" y="1773238"/>
            <a:ext cx="7991475" cy="863600"/>
          </a:xfrm>
          <a:prstGeom prst="flowChartProcess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chemeClr val="bg1"/>
                </a:solidFill>
              </a:rPr>
              <a:t>Бюджет округа составляется и утверждается </a:t>
            </a:r>
          </a:p>
          <a:p>
            <a:pPr algn="ctr" eaLnBrk="1" hangingPunct="1">
              <a:defRPr/>
            </a:pPr>
            <a:r>
              <a:rPr lang="ru-RU" sz="2400" b="1" dirty="0">
                <a:solidFill>
                  <a:schemeClr val="bg1"/>
                </a:solidFill>
              </a:rPr>
              <a:t>на 3 года и основывается на</a:t>
            </a:r>
            <a:r>
              <a:rPr lang="en-US" sz="2400" b="1" dirty="0">
                <a:solidFill>
                  <a:schemeClr val="bg1"/>
                </a:solidFill>
              </a:rPr>
              <a:t>: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375369" y="3474244"/>
            <a:ext cx="2115281" cy="2376488"/>
          </a:xfrm>
          <a:prstGeom prst="flowChartAlternateProcess">
            <a:avLst/>
          </a:prstGeom>
          <a:solidFill>
            <a:srgbClr val="339933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/>
              <a:t>Послание Президента РФ Федеральному Собранию</a:t>
            </a: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3008434" y="3447030"/>
            <a:ext cx="2407155" cy="2392363"/>
          </a:xfrm>
          <a:prstGeom prst="flowChartAlternateProcess">
            <a:avLst/>
          </a:prstGeom>
          <a:solidFill>
            <a:srgbClr val="339933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/>
              <a:t>Прогноз социально-экономического развития Дивеевского муниципального округа на 3 года</a:t>
            </a: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6110509" y="3474244"/>
            <a:ext cx="2482283" cy="2447925"/>
          </a:xfrm>
          <a:prstGeom prst="flowChartAlternateProcess">
            <a:avLst/>
          </a:prstGeom>
          <a:solidFill>
            <a:srgbClr val="339933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/>
              <a:t>Основные направления бюджетной и налоговой политики в </a:t>
            </a:r>
            <a:r>
              <a:rPr lang="ru-RU" b="1" dirty="0" err="1"/>
              <a:t>Дивеевском</a:t>
            </a:r>
            <a:r>
              <a:rPr lang="ru-RU" b="1" dirty="0"/>
              <a:t> муниципальном округе на 3 года</a:t>
            </a:r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9289674" y="3447030"/>
            <a:ext cx="2643143" cy="2447925"/>
          </a:xfrm>
          <a:prstGeom prst="flowChartAlternateProcess">
            <a:avLst/>
          </a:prstGeom>
          <a:solidFill>
            <a:srgbClr val="339933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/>
              <a:t>Указы Президента РФ от 7.05.2012г. и Указ от 7.05.2018 № 204 «О национальных целях и стратегических задачах развития РФ на период до 2024 г.» </a:t>
            </a: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1703389" y="309563"/>
            <a:ext cx="8713787" cy="836612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чем основывается бюджет округа </a:t>
            </a:r>
          </a:p>
        </p:txBody>
      </p:sp>
      <p:sp>
        <p:nvSpPr>
          <p:cNvPr id="2" name="Стрелка вправо 1"/>
          <p:cNvSpPr/>
          <p:nvPr/>
        </p:nvSpPr>
        <p:spPr>
          <a:xfrm>
            <a:off x="2274082" y="4328823"/>
            <a:ext cx="978491" cy="68433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5386244" y="4320317"/>
            <a:ext cx="978491" cy="68433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8451988" y="4320318"/>
            <a:ext cx="978491" cy="68433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3613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split orient="vert"/>
      </p:transition>
    </mc:Choice>
    <mc:Fallback xmlns="">
      <p:transition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4185980"/>
              </p:ext>
            </p:extLst>
          </p:nvPr>
        </p:nvGraphicFramePr>
        <p:xfrm>
          <a:off x="174171" y="1196976"/>
          <a:ext cx="11843658" cy="5534025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2815296"/>
                <a:gridCol w="9028362"/>
              </a:tblGrid>
              <a:tr h="379576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Срок</a:t>
                      </a:r>
                      <a:endParaRPr lang="ru-RU" sz="1800" dirty="0"/>
                    </a:p>
                  </a:txBody>
                  <a:tcPr marL="91443" marR="91443" marT="45710" marB="45710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43" marR="91443" marT="45710" marB="45710"/>
                </a:tc>
              </a:tr>
              <a:tr h="632641">
                <a:tc>
                  <a:txBody>
                    <a:bodyPr/>
                    <a:lstStyle/>
                    <a:p>
                      <a:pPr algn="ctr"/>
                      <a:r>
                        <a:rPr lang="ru-RU" sz="1700" baseline="0" dirty="0" smtClean="0"/>
                        <a:t>Июнь-июль</a:t>
                      </a:r>
                      <a:endParaRPr lang="ru-RU" sz="1700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marT="45710" marB="45710"/>
                </a:tc>
                <a:tc>
                  <a:txBody>
                    <a:bodyPr/>
                    <a:lstStyle/>
                    <a:p>
                      <a:r>
                        <a:rPr lang="ru-RU" sz="1700" dirty="0" smtClean="0"/>
                        <a:t>Разработка основных показателей прогноза социально-экономического развития округа</a:t>
                      </a:r>
                      <a:r>
                        <a:rPr lang="ru-RU" sz="1700" baseline="0" dirty="0" smtClean="0"/>
                        <a:t> на трехлетний период</a:t>
                      </a:r>
                      <a:endParaRPr lang="ru-RU" sz="1700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marT="45710" marB="45710"/>
                </a:tc>
              </a:tr>
              <a:tr h="606421">
                <a:tc>
                  <a:txBody>
                    <a:bodyPr/>
                    <a:lstStyle/>
                    <a:p>
                      <a:pPr algn="ctr"/>
                      <a:r>
                        <a:rPr lang="ru-RU" sz="1700" baseline="0" dirty="0" smtClean="0"/>
                        <a:t>Июль-август</a:t>
                      </a:r>
                      <a:endParaRPr lang="ru-RU" sz="1700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marT="45710" marB="45710"/>
                </a:tc>
                <a:tc>
                  <a:txBody>
                    <a:bodyPr/>
                    <a:lstStyle/>
                    <a:p>
                      <a:r>
                        <a:rPr lang="ru-RU" sz="1700" dirty="0" smtClean="0"/>
                        <a:t>Определение основных параметров бюджета</a:t>
                      </a:r>
                      <a:r>
                        <a:rPr lang="ru-RU" sz="1700" baseline="0" dirty="0" smtClean="0"/>
                        <a:t> на трехлетний период</a:t>
                      </a:r>
                      <a:endParaRPr lang="ru-RU" sz="1700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marT="45710" marB="45710"/>
                </a:tc>
              </a:tr>
              <a:tr h="632641">
                <a:tc>
                  <a:txBody>
                    <a:bodyPr/>
                    <a:lstStyle/>
                    <a:p>
                      <a:pPr algn="ctr"/>
                      <a:r>
                        <a:rPr lang="ru-RU" sz="1700" baseline="0" dirty="0" smtClean="0"/>
                        <a:t>Июль-сентябрь</a:t>
                      </a:r>
                      <a:endParaRPr lang="ru-RU" sz="1700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marT="45710" marB="45710"/>
                </a:tc>
                <a:tc>
                  <a:txBody>
                    <a:bodyPr/>
                    <a:lstStyle/>
                    <a:p>
                      <a:r>
                        <a:rPr lang="ru-RU" sz="1700" dirty="0" smtClean="0"/>
                        <a:t>Работа отраслевых органов исполнительной власти по подготовке обоснований бюджетных ассигнований и бюджетных заявок</a:t>
                      </a:r>
                      <a:endParaRPr lang="ru-RU" sz="1700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marT="45710" marB="45710"/>
                </a:tc>
              </a:tr>
              <a:tr h="504532">
                <a:tc>
                  <a:txBody>
                    <a:bodyPr/>
                    <a:lstStyle/>
                    <a:p>
                      <a:pPr algn="ctr"/>
                      <a:r>
                        <a:rPr lang="ru-RU" sz="1700" baseline="0" dirty="0" smtClean="0"/>
                        <a:t>Август-сентябрь</a:t>
                      </a:r>
                      <a:endParaRPr lang="ru-RU" sz="1700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marT="45710" marB="45710"/>
                </a:tc>
                <a:tc>
                  <a:txBody>
                    <a:bodyPr/>
                    <a:lstStyle/>
                    <a:p>
                      <a:r>
                        <a:rPr lang="ru-RU" sz="1700" dirty="0" smtClean="0"/>
                        <a:t>Определение основных</a:t>
                      </a:r>
                      <a:r>
                        <a:rPr lang="ru-RU" sz="1700" baseline="0" dirty="0" smtClean="0"/>
                        <a:t> направлений бюджетной и налоговой политики на трехлетний период</a:t>
                      </a:r>
                      <a:endParaRPr lang="ru-RU" sz="1700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marT="45710" marB="45710"/>
                </a:tc>
              </a:tr>
              <a:tr h="363760">
                <a:tc>
                  <a:txBody>
                    <a:bodyPr/>
                    <a:lstStyle/>
                    <a:p>
                      <a:pPr algn="ctr"/>
                      <a:r>
                        <a:rPr lang="ru-RU" sz="1700" baseline="0" dirty="0" smtClean="0"/>
                        <a:t>Сентябрь-ноябрь</a:t>
                      </a:r>
                      <a:endParaRPr lang="ru-RU" sz="1700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marT="45710" marB="45710"/>
                </a:tc>
                <a:tc>
                  <a:txBody>
                    <a:bodyPr/>
                    <a:lstStyle/>
                    <a:p>
                      <a:r>
                        <a:rPr lang="ru-RU" sz="1700" dirty="0" smtClean="0"/>
                        <a:t>Формирование проекта бюджета округа</a:t>
                      </a:r>
                      <a:endParaRPr lang="ru-RU" sz="1700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marT="45710" marB="45710"/>
                </a:tc>
              </a:tr>
              <a:tr h="581637">
                <a:tc>
                  <a:txBody>
                    <a:bodyPr/>
                    <a:lstStyle/>
                    <a:p>
                      <a:pPr algn="ctr"/>
                      <a:r>
                        <a:rPr lang="ru-RU" sz="1700" baseline="0" dirty="0" smtClean="0"/>
                        <a:t>Ноябрь</a:t>
                      </a:r>
                      <a:endParaRPr lang="ru-RU" sz="1700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marT="45710" marB="45710"/>
                </a:tc>
                <a:tc>
                  <a:txBody>
                    <a:bodyPr/>
                    <a:lstStyle/>
                    <a:p>
                      <a:r>
                        <a:rPr lang="ru-RU" sz="1700" dirty="0" smtClean="0"/>
                        <a:t>Рассмотрение проекта бюджета округа</a:t>
                      </a:r>
                      <a:r>
                        <a:rPr lang="ru-RU" sz="1700" baseline="0" dirty="0" smtClean="0"/>
                        <a:t> Администрацией Дивеевского муниципального </a:t>
                      </a:r>
                      <a:r>
                        <a:rPr lang="ru-RU" sz="1700" dirty="0" smtClean="0"/>
                        <a:t>округа</a:t>
                      </a:r>
                      <a:endParaRPr lang="ru-RU" sz="1700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marT="45710" marB="45710"/>
                </a:tc>
              </a:tr>
              <a:tr h="567535">
                <a:tc>
                  <a:txBody>
                    <a:bodyPr/>
                    <a:lstStyle/>
                    <a:p>
                      <a:pPr algn="ctr"/>
                      <a:r>
                        <a:rPr lang="ru-RU" sz="1700" baseline="0" dirty="0" smtClean="0"/>
                        <a:t>Ноябрь</a:t>
                      </a:r>
                      <a:endParaRPr lang="ru-RU" sz="1700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marT="45710" marB="45710"/>
                </a:tc>
                <a:tc>
                  <a:txBody>
                    <a:bodyPr/>
                    <a:lstStyle/>
                    <a:p>
                      <a:r>
                        <a:rPr lang="ru-RU" sz="1700" dirty="0" smtClean="0"/>
                        <a:t>Внесение проекта бюджета округа</a:t>
                      </a:r>
                      <a:r>
                        <a:rPr lang="ru-RU" sz="1700" baseline="0" dirty="0" smtClean="0"/>
                        <a:t> в Совет депутатов Дивеевского муниципального </a:t>
                      </a:r>
                      <a:r>
                        <a:rPr lang="ru-RU" sz="1700" dirty="0" smtClean="0"/>
                        <a:t>округа</a:t>
                      </a:r>
                      <a:endParaRPr lang="ru-RU" sz="1700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marT="45710" marB="45710"/>
                </a:tc>
              </a:tr>
              <a:tr h="632641">
                <a:tc>
                  <a:txBody>
                    <a:bodyPr/>
                    <a:lstStyle/>
                    <a:p>
                      <a:pPr algn="ctr"/>
                      <a:r>
                        <a:rPr lang="ru-RU" sz="1700" baseline="0" dirty="0" smtClean="0"/>
                        <a:t>Декабрь</a:t>
                      </a:r>
                      <a:endParaRPr lang="ru-RU" sz="1700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marT="45710" marB="45710"/>
                </a:tc>
                <a:tc>
                  <a:txBody>
                    <a:bodyPr/>
                    <a:lstStyle/>
                    <a:p>
                      <a:r>
                        <a:rPr lang="ru-RU" sz="1700" dirty="0" smtClean="0"/>
                        <a:t>Рассмотрение проекта бюджета комитетами</a:t>
                      </a:r>
                      <a:r>
                        <a:rPr lang="ru-RU" sz="1700" baseline="0" dirty="0" smtClean="0"/>
                        <a:t> Совета депутатов Дивеевского муниципального </a:t>
                      </a:r>
                      <a:r>
                        <a:rPr lang="ru-RU" sz="1700" dirty="0" smtClean="0"/>
                        <a:t>округа</a:t>
                      </a:r>
                      <a:endParaRPr lang="ru-RU" sz="1700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marT="45710" marB="45710"/>
                </a:tc>
              </a:tr>
              <a:tr h="632641">
                <a:tc>
                  <a:txBody>
                    <a:bodyPr/>
                    <a:lstStyle/>
                    <a:p>
                      <a:pPr algn="ctr"/>
                      <a:r>
                        <a:rPr lang="ru-RU" sz="1700" baseline="0" dirty="0" smtClean="0"/>
                        <a:t>Декабрь</a:t>
                      </a:r>
                      <a:endParaRPr lang="ru-RU" sz="1700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marT="45710" marB="45710"/>
                </a:tc>
                <a:tc>
                  <a:txBody>
                    <a:bodyPr/>
                    <a:lstStyle/>
                    <a:p>
                      <a:r>
                        <a:rPr lang="ru-RU" sz="1700" dirty="0" smtClean="0"/>
                        <a:t>Принятие проекта бюджета на заседание Совета депутатов</a:t>
                      </a:r>
                      <a:r>
                        <a:rPr lang="ru-RU" sz="1700" baseline="0" dirty="0" smtClean="0"/>
                        <a:t> Дивеевского муниципального округа</a:t>
                      </a:r>
                      <a:endParaRPr lang="ru-RU" sz="1700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marT="45710" marB="45710"/>
                </a:tc>
              </a:tr>
            </a:tbl>
          </a:graphicData>
        </a:graphic>
      </p:graphicFrame>
      <p:sp>
        <p:nvSpPr>
          <p:cNvPr id="6" name="Блок-схема: альтернативный процесс 5"/>
          <p:cNvSpPr/>
          <p:nvPr/>
        </p:nvSpPr>
        <p:spPr>
          <a:xfrm>
            <a:off x="1882775" y="184151"/>
            <a:ext cx="8426450" cy="836613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происходит составление бюджета округа</a:t>
            </a:r>
          </a:p>
        </p:txBody>
      </p:sp>
    </p:spTree>
    <p:extLst>
      <p:ext uri="{BB962C8B-B14F-4D97-AF65-F5344CB8AC3E}">
        <p14:creationId xmlns:p14="http://schemas.microsoft.com/office/powerpoint/2010/main" val="340690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split orient="vert"/>
      </p:transition>
    </mc:Choice>
    <mc:Fallback xmlns="">
      <p:transition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1"/>
          <p:cNvSpPr txBox="1">
            <a:spLocks noChangeArrowheads="1"/>
          </p:cNvSpPr>
          <p:nvPr/>
        </p:nvSpPr>
        <p:spPr bwMode="auto">
          <a:xfrm>
            <a:off x="1992314" y="1125538"/>
            <a:ext cx="835183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– безвозмездные и безвозвратные поступления денежных средств в бюджет</a:t>
            </a: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519022" y="2253053"/>
            <a:ext cx="3321458" cy="4303067"/>
          </a:xfrm>
          <a:prstGeom prst="flowChartAlternateProcess">
            <a:avLst/>
          </a:prstGeom>
          <a:solidFill>
            <a:srgbClr val="00B0F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2400" b="1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ru-RU" sz="2000" b="1" dirty="0">
                <a:solidFill>
                  <a:schemeClr val="tx1"/>
                </a:solidFill>
              </a:rPr>
              <a:t>Налоговые доходы</a:t>
            </a:r>
          </a:p>
          <a:p>
            <a:pPr algn="ctr" eaLnBrk="1" hangingPunct="1">
              <a:defRPr/>
            </a:pPr>
            <a:endParaRPr lang="ru-RU" sz="2000" b="1" dirty="0"/>
          </a:p>
          <a:p>
            <a:pPr algn="ctr" eaLnBrk="1" hangingPunct="1">
              <a:defRPr/>
            </a:pPr>
            <a:r>
              <a:rPr lang="ru-RU" sz="2000" b="1" dirty="0"/>
              <a:t>Поступление от уплаты налогов, установленных Налоговым кодексом РФ (налог на доходы физических лиц, налог на имущество физических лиц, земельный налог, акцизы и др.)</a:t>
            </a:r>
          </a:p>
          <a:p>
            <a:pPr algn="ctr" eaLnBrk="1" hangingPunct="1">
              <a:defRPr/>
            </a:pPr>
            <a:endParaRPr lang="ru-RU" sz="1900" b="1" dirty="0"/>
          </a:p>
          <a:p>
            <a:pPr algn="ctr" eaLnBrk="1" hangingPunct="1">
              <a:defRPr/>
            </a:pPr>
            <a:endParaRPr lang="ru-RU" sz="1900" b="1" dirty="0"/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4362405" y="2229637"/>
            <a:ext cx="3472316" cy="4326483"/>
          </a:xfrm>
          <a:prstGeom prst="flowChartAlternateProcess">
            <a:avLst/>
          </a:prstGeom>
          <a:solidFill>
            <a:srgbClr val="FFC0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b="1" dirty="0">
                <a:solidFill>
                  <a:schemeClr val="tx1"/>
                </a:solidFill>
              </a:rPr>
              <a:t>Неналоговые доходы</a:t>
            </a:r>
          </a:p>
          <a:p>
            <a:pPr algn="ctr" eaLnBrk="1" hangingPunct="1">
              <a:defRPr/>
            </a:pPr>
            <a:endParaRPr lang="ru-RU" sz="2000" b="1" dirty="0"/>
          </a:p>
          <a:p>
            <a:pPr algn="ctr" eaLnBrk="1" hangingPunct="1">
              <a:defRPr/>
            </a:pPr>
            <a:r>
              <a:rPr lang="ru-RU" sz="2000" b="1" dirty="0"/>
              <a:t>Поступление от пошлин и сборов, установленных законодательством РФ (доходы от использования муниципального имущества, плата за негативное воздействие на окружающую среду, штрафы за нарушение законодательства и др.)</a:t>
            </a: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8356646" y="2229637"/>
            <a:ext cx="3437709" cy="4326483"/>
          </a:xfrm>
          <a:prstGeom prst="flowChartAlternateProcess">
            <a:avLst/>
          </a:prstGeom>
          <a:solidFill>
            <a:srgbClr val="92D05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b="1" dirty="0">
                <a:solidFill>
                  <a:schemeClr val="tx1"/>
                </a:solidFill>
              </a:rPr>
              <a:t>Безвозмездные поступления</a:t>
            </a:r>
          </a:p>
          <a:p>
            <a:pPr algn="ctr" eaLnBrk="1" hangingPunct="1">
              <a:defRPr/>
            </a:pPr>
            <a:endParaRPr lang="ru-RU" sz="2000" b="1" dirty="0"/>
          </a:p>
          <a:p>
            <a:pPr algn="ctr" eaLnBrk="1" hangingPunct="1">
              <a:defRPr/>
            </a:pPr>
            <a:r>
              <a:rPr lang="ru-RU" sz="2000" b="1" dirty="0"/>
              <a:t>Поступление от других бюджетов бюджетной системы, граждан и организаций (межбюджетные трансферты в виде дотаций, субвенций, субсидий)</a:t>
            </a:r>
          </a:p>
          <a:p>
            <a:pPr algn="ctr" eaLnBrk="1" hangingPunct="1">
              <a:defRPr/>
            </a:pPr>
            <a:endParaRPr lang="ru-RU" sz="1900" b="1" dirty="0"/>
          </a:p>
          <a:p>
            <a:pPr algn="ctr" eaLnBrk="1" hangingPunct="1">
              <a:defRPr/>
            </a:pPr>
            <a:endParaRPr lang="ru-RU" sz="1900" b="1" dirty="0"/>
          </a:p>
        </p:txBody>
      </p:sp>
      <p:sp>
        <p:nvSpPr>
          <p:cNvPr id="19462" name="Номер слайда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178F571-178D-4AE9-AAAF-37F6109D0CEB}" type="slidenum">
              <a:rPr lang="ru-RU" altLang="ru-RU">
                <a:solidFill>
                  <a:srgbClr val="000000"/>
                </a:solidFill>
                <a:latin typeface="Gill Sans MT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ru-RU" altLang="ru-RU" dirty="0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1798638" y="176213"/>
            <a:ext cx="8424862" cy="836612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чего складываются доходы бюджета</a:t>
            </a:r>
          </a:p>
        </p:txBody>
      </p:sp>
    </p:spTree>
    <p:extLst>
      <p:ext uri="{BB962C8B-B14F-4D97-AF65-F5344CB8AC3E}">
        <p14:creationId xmlns:p14="http://schemas.microsoft.com/office/powerpoint/2010/main" val="4109026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split orient="vert"/>
      </p:transition>
    </mc:Choice>
    <mc:Fallback xmlns="">
      <p:transition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Блок-схема: альтернативный процесс 2"/>
          <p:cNvSpPr/>
          <p:nvPr/>
        </p:nvSpPr>
        <p:spPr>
          <a:xfrm>
            <a:off x="311812" y="1477433"/>
            <a:ext cx="2427023" cy="2376488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tx1"/>
                </a:solidFill>
              </a:rPr>
              <a:t>Налог на доходы физических лиц гл.23 Налогового кодекса РФ, ставка налога 13%, в отдельных случаях </a:t>
            </a:r>
            <a:r>
              <a:rPr lang="ru-RU" b="1" dirty="0" smtClean="0">
                <a:solidFill>
                  <a:schemeClr val="tx1"/>
                </a:solidFill>
              </a:rPr>
              <a:t>15%, 18%, 20% </a:t>
            </a:r>
            <a:r>
              <a:rPr lang="ru-RU" b="1" dirty="0">
                <a:solidFill>
                  <a:schemeClr val="tx1"/>
                </a:solidFill>
              </a:rPr>
              <a:t>и </a:t>
            </a:r>
            <a:r>
              <a:rPr lang="ru-RU" b="1" dirty="0" smtClean="0">
                <a:solidFill>
                  <a:schemeClr val="tx1"/>
                </a:solidFill>
              </a:rPr>
              <a:t>22%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7213600" y="1147763"/>
            <a:ext cx="4655609" cy="5614987"/>
          </a:xfrm>
          <a:prstGeom prst="flowChartAlternateProcess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tx1"/>
                </a:solidFill>
              </a:rPr>
              <a:t>Налог на имущество физических лиц</a:t>
            </a:r>
          </a:p>
          <a:p>
            <a:pPr algn="ctr" eaLnBrk="1" hangingPunct="1">
              <a:defRPr/>
            </a:pPr>
            <a:r>
              <a:rPr lang="ru-RU" b="1" dirty="0">
                <a:solidFill>
                  <a:schemeClr val="tx1"/>
                </a:solidFill>
              </a:rPr>
              <a:t>Ставка налога от кадастровой стоимости объекта недвижимости</a:t>
            </a:r>
            <a:r>
              <a:rPr lang="en-US" b="1" dirty="0">
                <a:solidFill>
                  <a:schemeClr val="tx1"/>
                </a:solidFill>
              </a:rPr>
              <a:t>: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0%-кадастровая стоимость не превышает 100 тыс. руб.; 0,3</a:t>
            </a:r>
            <a:r>
              <a:rPr lang="ru-RU" b="1" dirty="0">
                <a:solidFill>
                  <a:schemeClr val="tx1"/>
                </a:solidFill>
              </a:rPr>
              <a:t>%-в отношении жилых домов и помещений, объектов незавершенного строительства, единых недвижимых комплексов, гаражей и </a:t>
            </a:r>
            <a:r>
              <a:rPr lang="ru-RU" b="1" dirty="0" err="1">
                <a:solidFill>
                  <a:schemeClr val="tx1"/>
                </a:solidFill>
              </a:rPr>
              <a:t>машино-мест</a:t>
            </a:r>
            <a:r>
              <a:rPr lang="ru-RU" b="1" dirty="0">
                <a:solidFill>
                  <a:schemeClr val="tx1"/>
                </a:solidFill>
              </a:rPr>
              <a:t>, хозяйственных строений</a:t>
            </a:r>
            <a:r>
              <a:rPr lang="en-US" b="1" dirty="0">
                <a:solidFill>
                  <a:schemeClr val="tx1"/>
                </a:solidFill>
              </a:rPr>
              <a:t>;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1,8%-</a:t>
            </a:r>
            <a:r>
              <a:rPr lang="ru-RU" b="1" dirty="0">
                <a:solidFill>
                  <a:schemeClr val="tx1"/>
                </a:solidFill>
              </a:rPr>
              <a:t>в отношении объектов налогообложения, включенных в перечень в соответствии с п.7 ст.378 Налогового кодекса РФ, </a:t>
            </a:r>
            <a:r>
              <a:rPr lang="ru-RU" b="1" dirty="0" smtClean="0">
                <a:solidFill>
                  <a:schemeClr val="tx1"/>
                </a:solidFill>
              </a:rPr>
              <a:t>2,5% </a:t>
            </a:r>
            <a:r>
              <a:rPr lang="ru-RU" b="1" dirty="0">
                <a:solidFill>
                  <a:schemeClr val="tx1"/>
                </a:solidFill>
              </a:rPr>
              <a:t>в отношении объектов налогообложения, кадастровая стоимость каждого из которых превышает </a:t>
            </a:r>
            <a:r>
              <a:rPr lang="ru-RU" b="1" dirty="0" smtClean="0">
                <a:solidFill>
                  <a:schemeClr val="tx1"/>
                </a:solidFill>
              </a:rPr>
              <a:t>300 </a:t>
            </a:r>
            <a:r>
              <a:rPr lang="ru-RU" b="1" dirty="0">
                <a:solidFill>
                  <a:schemeClr val="tx1"/>
                </a:solidFill>
              </a:rPr>
              <a:t>млн.руб.</a:t>
            </a:r>
            <a:r>
              <a:rPr lang="en-US" b="1" dirty="0">
                <a:solidFill>
                  <a:schemeClr val="tx1"/>
                </a:solidFill>
              </a:rPr>
              <a:t>;</a:t>
            </a:r>
            <a:r>
              <a:rPr lang="ru-RU" b="1" dirty="0">
                <a:solidFill>
                  <a:schemeClr val="tx1"/>
                </a:solidFill>
              </a:rPr>
              <a:t> 0,5%-в отношении прочих объектов </a:t>
            </a:r>
            <a:r>
              <a:rPr lang="ru-RU" b="1" dirty="0" smtClean="0">
                <a:solidFill>
                  <a:schemeClr val="tx1"/>
                </a:solidFill>
              </a:rPr>
              <a:t>налогообложения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601133" y="4385733"/>
            <a:ext cx="5156200" cy="2209799"/>
          </a:xfrm>
          <a:prstGeom prst="flowChartAlternateProcess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tx1"/>
                </a:solidFill>
              </a:rPr>
              <a:t>Земельный налог</a:t>
            </a:r>
          </a:p>
          <a:p>
            <a:pPr algn="ctr" eaLnBrk="1" hangingPunct="1">
              <a:defRPr/>
            </a:pPr>
            <a:r>
              <a:rPr lang="ru-RU" b="1" dirty="0">
                <a:solidFill>
                  <a:schemeClr val="tx1"/>
                </a:solidFill>
              </a:rPr>
              <a:t>Ставка налога от кадастровой стоимости земельного участков</a:t>
            </a:r>
            <a:r>
              <a:rPr lang="en-US" b="1" dirty="0">
                <a:solidFill>
                  <a:schemeClr val="tx1"/>
                </a:solidFill>
              </a:rPr>
              <a:t>:</a:t>
            </a:r>
            <a:endParaRPr lang="ru-RU" b="1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ru-RU" b="1" dirty="0">
                <a:solidFill>
                  <a:schemeClr val="tx1"/>
                </a:solidFill>
              </a:rPr>
              <a:t>0,3</a:t>
            </a:r>
            <a:r>
              <a:rPr lang="ru-RU" b="1" dirty="0" smtClean="0">
                <a:solidFill>
                  <a:schemeClr val="tx1"/>
                </a:solidFill>
              </a:rPr>
              <a:t>%-по </a:t>
            </a:r>
            <a:r>
              <a:rPr lang="ru-RU" b="1" dirty="0">
                <a:solidFill>
                  <a:schemeClr val="tx1"/>
                </a:solidFill>
              </a:rPr>
              <a:t>участкам, занятым жилищным фондом, с/</a:t>
            </a:r>
            <a:r>
              <a:rPr lang="ru-RU" b="1" dirty="0" err="1">
                <a:solidFill>
                  <a:schemeClr val="tx1"/>
                </a:solidFill>
              </a:rPr>
              <a:t>х</a:t>
            </a:r>
            <a:r>
              <a:rPr lang="ru-RU" b="1" dirty="0">
                <a:solidFill>
                  <a:schemeClr val="tx1"/>
                </a:solidFill>
              </a:rPr>
              <a:t> назначения, для личного подсобного хозяйства, дачного хозяйства</a:t>
            </a:r>
            <a:r>
              <a:rPr lang="en-US" b="1" dirty="0">
                <a:solidFill>
                  <a:schemeClr val="tx1"/>
                </a:solidFill>
              </a:rPr>
              <a:t>;</a:t>
            </a:r>
            <a:r>
              <a:rPr lang="ru-RU" b="1" dirty="0">
                <a:solidFill>
                  <a:schemeClr val="tx1"/>
                </a:solidFill>
              </a:rPr>
              <a:t> 1,5%-в отношении других участков 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2992835" y="1477433"/>
            <a:ext cx="3611165" cy="2696634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tx1"/>
                </a:solidFill>
              </a:rPr>
              <a:t>Транспортный налог гл.28 Налогового кодекса РФ </a:t>
            </a:r>
          </a:p>
          <a:p>
            <a:pPr algn="ctr" eaLnBrk="1" hangingPunct="1">
              <a:defRPr/>
            </a:pPr>
            <a:r>
              <a:rPr lang="ru-RU" b="1" dirty="0">
                <a:solidFill>
                  <a:schemeClr val="tx1"/>
                </a:solidFill>
              </a:rPr>
              <a:t>Основные </a:t>
            </a:r>
            <a:r>
              <a:rPr lang="ru-RU" b="1" dirty="0" smtClean="0">
                <a:solidFill>
                  <a:schemeClr val="tx1"/>
                </a:solidFill>
              </a:rPr>
              <a:t>ставки для легковых автомобилей:</a:t>
            </a:r>
            <a:endParaRPr lang="ru-RU" b="1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ru-RU" b="1" dirty="0">
                <a:solidFill>
                  <a:schemeClr val="tx1"/>
                </a:solidFill>
              </a:rPr>
              <a:t>до 45 л.с. – 13,5 руб.</a:t>
            </a:r>
          </a:p>
          <a:p>
            <a:pPr algn="ctr" eaLnBrk="1" hangingPunct="1">
              <a:defRPr/>
            </a:pPr>
            <a:r>
              <a:rPr lang="ru-RU" b="1" dirty="0">
                <a:solidFill>
                  <a:schemeClr val="tx1"/>
                </a:solidFill>
              </a:rPr>
              <a:t>от 45 до 100 л.с. – 22,5 руб.</a:t>
            </a:r>
          </a:p>
          <a:p>
            <a:pPr algn="ctr" eaLnBrk="1" hangingPunct="1">
              <a:defRPr/>
            </a:pPr>
            <a:r>
              <a:rPr lang="ru-RU" b="1" dirty="0">
                <a:solidFill>
                  <a:schemeClr val="tx1"/>
                </a:solidFill>
              </a:rPr>
              <a:t>от 100 до 150 л.с. – 31,5 руб.</a:t>
            </a:r>
          </a:p>
          <a:p>
            <a:pPr algn="ctr" eaLnBrk="1" hangingPunct="1">
              <a:defRPr/>
            </a:pPr>
            <a:r>
              <a:rPr lang="ru-RU" b="1" dirty="0">
                <a:solidFill>
                  <a:schemeClr val="tx1"/>
                </a:solidFill>
              </a:rPr>
              <a:t>от 150 до 200 л.с. – 45 руб.</a:t>
            </a:r>
          </a:p>
          <a:p>
            <a:pPr algn="ctr" eaLnBrk="1" hangingPunct="1">
              <a:defRPr/>
            </a:pPr>
            <a:r>
              <a:rPr lang="ru-RU" b="1" dirty="0">
                <a:solidFill>
                  <a:schemeClr val="tx1"/>
                </a:solidFill>
              </a:rPr>
              <a:t>от 200 до 250 л.с. – 75 руб.</a:t>
            </a:r>
          </a:p>
          <a:p>
            <a:pPr algn="ctr" eaLnBrk="1" hangingPunct="1">
              <a:defRPr/>
            </a:pPr>
            <a:r>
              <a:rPr lang="ru-RU" b="1" dirty="0">
                <a:solidFill>
                  <a:schemeClr val="tx1"/>
                </a:solidFill>
              </a:rPr>
              <a:t>от 250 л.с. – 150 руб.</a:t>
            </a: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1526959" y="49213"/>
            <a:ext cx="8993080" cy="1098550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налоги уплачивают жители Дивеевского муниципального округа</a:t>
            </a:r>
          </a:p>
        </p:txBody>
      </p:sp>
    </p:spTree>
    <p:extLst>
      <p:ext uri="{BB962C8B-B14F-4D97-AF65-F5344CB8AC3E}">
        <p14:creationId xmlns:p14="http://schemas.microsoft.com/office/powerpoint/2010/main" val="2857704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split orient="vert"/>
      </p:transition>
    </mc:Choice>
    <mc:Fallback xmlns="">
      <p:transition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альтернативный процесс 3"/>
          <p:cNvSpPr/>
          <p:nvPr/>
        </p:nvSpPr>
        <p:spPr>
          <a:xfrm>
            <a:off x="1847851" y="260351"/>
            <a:ext cx="8569325" cy="936625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распределяются расходы бюджета</a:t>
            </a:r>
          </a:p>
        </p:txBody>
      </p:sp>
      <p:sp>
        <p:nvSpPr>
          <p:cNvPr id="21507" name="TextBox 1"/>
          <p:cNvSpPr txBox="1">
            <a:spLocks noChangeArrowheads="1"/>
          </p:cNvSpPr>
          <p:nvPr/>
        </p:nvSpPr>
        <p:spPr bwMode="auto">
          <a:xfrm>
            <a:off x="127001" y="1341438"/>
            <a:ext cx="11929532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indent="457200" algn="just" eaLnBrk="1" hangingPunct="1"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</a:pPr>
            <a:r>
              <a:rPr lang="ru-RU" alt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– </a:t>
            </a: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выплачиваемые из бюджета денежные средства, за исключением средств, являющихся источниками финансирования дефицита </a:t>
            </a:r>
            <a:r>
              <a:rPr lang="ru-RU" alt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бюджета.</a:t>
            </a:r>
          </a:p>
          <a:p>
            <a:pPr indent="457200" algn="just">
              <a:spcBef>
                <a:spcPct val="0"/>
              </a:spcBef>
              <a:spcAft>
                <a:spcPts val="1000"/>
              </a:spcAft>
              <a:buClrTx/>
              <a:buSzTx/>
              <a:buNone/>
            </a:pPr>
            <a:r>
              <a:rPr lang="ru-RU" alt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расходов </a:t>
            </a: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осуществляется в соответствии с расходными обязательствами, законодательно закрепленными за соответствующими уровнями бюджетов</a:t>
            </a:r>
            <a:r>
              <a:rPr lang="ru-RU" alt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>
              <a:spcBef>
                <a:spcPct val="0"/>
              </a:spcBef>
              <a:spcAft>
                <a:spcPts val="1000"/>
              </a:spcAft>
              <a:buClrTx/>
              <a:buSzTx/>
              <a:buNone/>
            </a:pPr>
            <a:r>
              <a:rPr lang="ru-RU" alt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формирования расходов бюджета</a:t>
            </a:r>
            <a:r>
              <a:rPr lang="en-US" alt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alt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разделам, по ведомствам, по государственным и муниципальным программ.</a:t>
            </a:r>
            <a:endParaRPr lang="ru-RU" alt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10" name="Номер слайда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6997461-7D9B-45FC-A25F-02A85908BABF}" type="slidenum">
              <a:rPr lang="ru-RU" altLang="ru-RU">
                <a:solidFill>
                  <a:srgbClr val="000000"/>
                </a:solidFill>
                <a:latin typeface="Gill Sans MT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ru-RU" altLang="ru-RU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9" name="Шестиугольник 8"/>
          <p:cNvSpPr/>
          <p:nvPr/>
        </p:nvSpPr>
        <p:spPr>
          <a:xfrm>
            <a:off x="4055534" y="4400550"/>
            <a:ext cx="4153958" cy="1223963"/>
          </a:xfrm>
          <a:prstGeom prst="hexagon">
            <a:avLst/>
          </a:prstGeom>
          <a:solidFill>
            <a:srgbClr val="3E9E9C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Расходы бюджета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16731" y="3644108"/>
            <a:ext cx="3411802" cy="57626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Общегосударственные вопросы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80219" y="4292600"/>
            <a:ext cx="3448314" cy="10795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Национальная  оборона, безопасность, правоохранительная деятельность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627828" y="3568437"/>
            <a:ext cx="3205692" cy="7366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Образование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80219" y="6194957"/>
            <a:ext cx="3448314" cy="57626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Национальная экономика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627828" y="5761570"/>
            <a:ext cx="3281893" cy="100965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Жилищно-коммунальное хозяйство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8378826" y="3728775"/>
            <a:ext cx="3576108" cy="57626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Физическая культура и спорт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8407931" y="6194957"/>
            <a:ext cx="3547001" cy="57626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b="1" dirty="0">
                <a:solidFill>
                  <a:schemeClr val="tx1"/>
                </a:solidFill>
              </a:rPr>
              <a:t>Социальная политика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8378826" y="4477805"/>
            <a:ext cx="3576107" cy="72072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Культура и </a:t>
            </a:r>
            <a:r>
              <a:rPr lang="ru-RU" b="1" dirty="0" smtClean="0">
                <a:solidFill>
                  <a:schemeClr val="tx1"/>
                </a:solidFill>
              </a:rPr>
              <a:t>кинематография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407932" y="5336381"/>
            <a:ext cx="3547002" cy="72072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Межбюджетные трансферты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15937" y="5480844"/>
            <a:ext cx="3412596" cy="57626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Обслуживание муниципального долга 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935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split orient="vert"/>
      </p:transition>
    </mc:Choice>
    <mc:Fallback xmlns="">
      <p:transition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Содержимое 2"/>
          <p:cNvSpPr>
            <a:spLocks noGrp="1"/>
          </p:cNvSpPr>
          <p:nvPr>
            <p:ph idx="1"/>
          </p:nvPr>
        </p:nvSpPr>
        <p:spPr>
          <a:xfrm>
            <a:off x="177800" y="1340909"/>
            <a:ext cx="11895831" cy="5406120"/>
          </a:xfrm>
        </p:spPr>
        <p:txBody>
          <a:bodyPr rtlCol="0">
            <a:normAutofit fontScale="85000" lnSpcReduction="20000"/>
          </a:bodyPr>
          <a:lstStyle/>
          <a:p>
            <a:pPr marL="0" indent="358775" algn="just">
              <a:buNone/>
              <a:defRPr/>
            </a:pPr>
            <a:r>
              <a:rPr lang="ru-RU" alt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</a:t>
            </a:r>
            <a:r>
              <a:rPr lang="ru-RU" alt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Программный бюджет </a:t>
            </a:r>
            <a:r>
              <a:rPr lang="ru-RU" alt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отличается от традиционного тем,  что все или почти все расходы включены в </a:t>
            </a:r>
            <a:r>
              <a:rPr lang="ru-RU" alt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программы</a:t>
            </a:r>
            <a:r>
              <a:rPr lang="ru-RU" alt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и каждая </a:t>
            </a:r>
            <a:r>
              <a:rPr lang="ru-RU" alt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программа</a:t>
            </a:r>
            <a:r>
              <a:rPr lang="ru-RU" alt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своей целью прямо увязана с тем или иным стратегическим итогом деятельности ведомства.</a:t>
            </a:r>
          </a:p>
          <a:p>
            <a:pPr marL="0" indent="358775" algn="just">
              <a:buNone/>
              <a:defRPr/>
            </a:pPr>
            <a:r>
              <a:rPr lang="ru-RU" alt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</a:t>
            </a:r>
            <a:r>
              <a:rPr lang="ru-RU" alt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Программное бюджетирование </a:t>
            </a:r>
            <a:r>
              <a:rPr lang="ru-RU" alt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представляет собой  методологию планирования, исполнения и контроля за исполнением бюджета, обеспечивающую взаимосвязь процесса распределения муниципальных расходов с результатами от реализации программ, разрабатываемых на основе стратегических целей, с учетом приоритетов бюджетной политики, общественной значимости ожидаемых и конечных результатов использования бюджетных средств.</a:t>
            </a:r>
          </a:p>
          <a:p>
            <a:pPr marL="0" indent="358775">
              <a:buFont typeface="Wingdings 3" charset="2"/>
              <a:buChar char=""/>
              <a:defRPr/>
            </a:pPr>
            <a:endParaRPr lang="ru-RU" alt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358775">
              <a:buFont typeface="Wingdings 3" charset="2"/>
              <a:buChar char=""/>
              <a:defRPr/>
            </a:pPr>
            <a:endParaRPr lang="ru-RU" alt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358775">
              <a:buFont typeface="Wingdings 3" charset="2"/>
              <a:buChar char=""/>
              <a:defRPr/>
            </a:pPr>
            <a:endParaRPr lang="ru-RU" alt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358775">
              <a:buFont typeface="Wingdings 3" charset="2"/>
              <a:buChar char=""/>
              <a:defRPr/>
            </a:pPr>
            <a:endParaRPr lang="ru-RU" alt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358775" algn="just">
              <a:spcBef>
                <a:spcPts val="1200"/>
              </a:spcBef>
              <a:buNone/>
              <a:defRPr/>
            </a:pPr>
            <a:r>
              <a:rPr lang="ru-RU" altLang="ru-RU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 </a:t>
            </a:r>
          </a:p>
          <a:p>
            <a:pPr marL="0" indent="358775" algn="just">
              <a:spcBef>
                <a:spcPts val="1200"/>
              </a:spcBef>
              <a:buNone/>
              <a:defRPr/>
            </a:pPr>
            <a:endParaRPr lang="ru-RU" altLang="ru-RU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358775" algn="just">
              <a:spcBef>
                <a:spcPts val="1200"/>
              </a:spcBef>
              <a:buNone/>
              <a:defRPr/>
            </a:pPr>
            <a:endParaRPr lang="ru-RU" altLang="ru-RU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358775" algn="just">
              <a:spcBef>
                <a:spcPts val="1200"/>
              </a:spcBef>
              <a:buNone/>
              <a:defRPr/>
            </a:pPr>
            <a:r>
              <a:rPr lang="ru-RU" alt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Бюджет </a:t>
            </a:r>
            <a:r>
              <a:rPr lang="ru-RU" altLang="ru-R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округа на </a:t>
            </a:r>
            <a:r>
              <a:rPr lang="ru-RU" alt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2025 </a:t>
            </a:r>
            <a:r>
              <a:rPr lang="ru-RU" altLang="ru-R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год сформирован в программном формате на основе </a:t>
            </a:r>
            <a:r>
              <a:rPr lang="ru-RU" alt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19 </a:t>
            </a:r>
            <a:r>
              <a:rPr lang="ru-RU" altLang="ru-R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муниципальных программ.</a:t>
            </a: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4949428" y="4174992"/>
            <a:ext cx="1983846" cy="1707886"/>
          </a:xfrm>
          <a:prstGeom prst="flowChartAlternateProcess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500" dirty="0">
                <a:solidFill>
                  <a:schemeClr val="tx1"/>
                </a:solidFill>
              </a:rPr>
              <a:t>Взаимосвязь бюджетных расходов с результатами реализации муниципальных программ</a:t>
            </a: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10159735" y="4156871"/>
            <a:ext cx="1689100" cy="1665287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700" dirty="0">
                <a:solidFill>
                  <a:schemeClr val="tx1"/>
                </a:solidFill>
              </a:rPr>
              <a:t>Повышение качества бюджетного планирования и исполнения бюджета</a:t>
            </a:r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2718466" y="4290747"/>
            <a:ext cx="1676132" cy="1476376"/>
          </a:xfrm>
          <a:prstGeom prst="flowChartAlternateProcess">
            <a:avLst/>
          </a:prstGeom>
          <a:solidFill>
            <a:srgbClr val="00B0F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500" dirty="0">
                <a:solidFill>
                  <a:schemeClr val="tx1"/>
                </a:solidFill>
              </a:rPr>
              <a:t>Исполнение бюджета в программной классификации</a:t>
            </a:r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>
            <a:off x="7430821" y="4178036"/>
            <a:ext cx="2297642" cy="1701800"/>
          </a:xfrm>
          <a:prstGeom prst="flowChartAlternateProcess">
            <a:avLst/>
          </a:prstGeom>
          <a:solidFill>
            <a:schemeClr val="bg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500" dirty="0">
                <a:solidFill>
                  <a:schemeClr val="tx1"/>
                </a:solidFill>
              </a:rPr>
              <a:t>Мониторинг показателей исполнения целевых программ, оценка эффективности бюджетных расходов</a:t>
            </a:r>
          </a:p>
        </p:txBody>
      </p:sp>
      <p:sp>
        <p:nvSpPr>
          <p:cNvPr id="16" name="Стрелка вправо с вырезом 15"/>
          <p:cNvSpPr/>
          <p:nvPr/>
        </p:nvSpPr>
        <p:spPr>
          <a:xfrm>
            <a:off x="9619455" y="4740803"/>
            <a:ext cx="649288" cy="576263"/>
          </a:xfrm>
          <a:prstGeom prst="notchedRightArrow">
            <a:avLst/>
          </a:prstGeom>
          <a:solidFill>
            <a:srgbClr val="FF99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7" name="Стрелка вправо с вырезом 16"/>
          <p:cNvSpPr/>
          <p:nvPr/>
        </p:nvSpPr>
        <p:spPr>
          <a:xfrm>
            <a:off x="6897023" y="4805893"/>
            <a:ext cx="649288" cy="576263"/>
          </a:xfrm>
          <a:prstGeom prst="notchedRightArrow">
            <a:avLst/>
          </a:prstGeom>
          <a:solidFill>
            <a:srgbClr val="FFC0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2" name="Стрелка вправо с вырезом 11"/>
          <p:cNvSpPr/>
          <p:nvPr/>
        </p:nvSpPr>
        <p:spPr>
          <a:xfrm>
            <a:off x="4349352" y="4826530"/>
            <a:ext cx="649287" cy="576262"/>
          </a:xfrm>
          <a:prstGeom prst="notchedRightArrow">
            <a:avLst/>
          </a:prstGeom>
          <a:solidFill>
            <a:srgbClr val="FFC0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188785" y="4119167"/>
            <a:ext cx="2024587" cy="1819537"/>
          </a:xfrm>
          <a:prstGeom prst="flowChartAlternateProcess">
            <a:avLst/>
          </a:prstGeom>
          <a:solidFill>
            <a:srgbClr val="92D05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500" dirty="0">
                <a:solidFill>
                  <a:schemeClr val="tx1"/>
                </a:solidFill>
              </a:rPr>
              <a:t>Осуществление бюджетных расходов посредством финансирования муниципальных программ</a:t>
            </a:r>
          </a:p>
        </p:txBody>
      </p:sp>
      <p:sp>
        <p:nvSpPr>
          <p:cNvPr id="11" name="Стрелка вправо с вырезом 10"/>
          <p:cNvSpPr/>
          <p:nvPr/>
        </p:nvSpPr>
        <p:spPr>
          <a:xfrm>
            <a:off x="2138893" y="4851400"/>
            <a:ext cx="674688" cy="568325"/>
          </a:xfrm>
          <a:prstGeom prst="notchedRightArrow">
            <a:avLst/>
          </a:prstGeom>
          <a:solidFill>
            <a:srgbClr val="FFCC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8" name="Блок-схема: альтернативный процесс 17"/>
          <p:cNvSpPr/>
          <p:nvPr/>
        </p:nvSpPr>
        <p:spPr>
          <a:xfrm>
            <a:off x="2057399" y="266965"/>
            <a:ext cx="8426450" cy="836612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800" b="1" dirty="0">
                <a:solidFill>
                  <a:schemeClr val="tx1"/>
                </a:solidFill>
              </a:rPr>
              <a:t>Что такое программный бюджет</a:t>
            </a:r>
          </a:p>
        </p:txBody>
      </p:sp>
    </p:spTree>
    <p:extLst>
      <p:ext uri="{BB962C8B-B14F-4D97-AF65-F5344CB8AC3E}">
        <p14:creationId xmlns:p14="http://schemas.microsoft.com/office/powerpoint/2010/main" val="71489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split orient="vert"/>
      </p:transition>
    </mc:Choice>
    <mc:Fallback xmlns="">
      <p:transition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BA537B0-55E1-4EB3-83E7-7813D1FDB0E5}" type="slidenum">
              <a:rPr lang="ru-RU" altLang="ru-RU">
                <a:solidFill>
                  <a:srgbClr val="000000"/>
                </a:solidFill>
                <a:latin typeface="Gill Sans MT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ru-RU" altLang="ru-RU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23555" name="TextBox 6"/>
          <p:cNvSpPr txBox="1">
            <a:spLocks noChangeArrowheads="1"/>
          </p:cNvSpPr>
          <p:nvPr/>
        </p:nvSpPr>
        <p:spPr bwMode="auto">
          <a:xfrm>
            <a:off x="389467" y="692151"/>
            <a:ext cx="116485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средства, предоставляемые одним бюджетом бюджетной системы РФ другому бюджету бюджетной системы.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7442" y="2205038"/>
            <a:ext cx="2959891" cy="1367454"/>
          </a:xfrm>
          <a:prstGeom prst="roundRect">
            <a:avLst/>
          </a:prstGeom>
          <a:solidFill>
            <a:srgbClr val="0070C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600" b="1" dirty="0"/>
              <a:t>Дотации (от лат. «</a:t>
            </a:r>
            <a:r>
              <a:rPr lang="en-US" sz="1600" b="1" dirty="0" err="1"/>
              <a:t>Dotatio</a:t>
            </a:r>
            <a:r>
              <a:rPr lang="ru-RU" sz="1600" b="1" dirty="0"/>
              <a:t>»</a:t>
            </a:r>
            <a:r>
              <a:rPr lang="en-US" sz="1600" b="1" dirty="0"/>
              <a:t> - </a:t>
            </a:r>
            <a:r>
              <a:rPr lang="ru-RU" sz="1600" b="1" dirty="0"/>
              <a:t>дар, пожертвование)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860799" y="2135994"/>
            <a:ext cx="3395133" cy="1323976"/>
          </a:xfrm>
          <a:prstGeom prst="roundRect">
            <a:avLst/>
          </a:prstGeom>
          <a:solidFill>
            <a:srgbClr val="0070C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600" b="1" dirty="0"/>
              <a:t>Предоставляются без определения конкретной цели их использования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60557" y="3645517"/>
            <a:ext cx="2956776" cy="154860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600" b="1" dirty="0"/>
              <a:t>Субвенции (от лат. – «</a:t>
            </a:r>
            <a:r>
              <a:rPr lang="en-US" sz="1600" b="1" dirty="0" err="1"/>
              <a:t>Subvenire</a:t>
            </a:r>
            <a:r>
              <a:rPr lang="ru-RU" sz="1600" b="1" dirty="0"/>
              <a:t>»</a:t>
            </a:r>
            <a:r>
              <a:rPr lang="en-US" sz="1600" b="1" dirty="0"/>
              <a:t> - </a:t>
            </a:r>
            <a:r>
              <a:rPr lang="ru-RU" sz="1600" b="1" dirty="0"/>
              <a:t>приходить на помощь)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860799" y="3567299"/>
            <a:ext cx="3395133" cy="1584325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600" b="1" dirty="0"/>
              <a:t>Предоставляются на финансирование «переданных» другим публично-правовым образованиям полномочий 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916098" y="5270413"/>
            <a:ext cx="3405452" cy="1497701"/>
          </a:xfrm>
          <a:prstGeom prst="roundRect">
            <a:avLst/>
          </a:prstGeom>
          <a:solidFill>
            <a:srgbClr val="339966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600" b="1" dirty="0"/>
              <a:t>Предоставляются на условиях </a:t>
            </a:r>
            <a:r>
              <a:rPr lang="ru-RU" sz="1600" b="1" dirty="0" err="1"/>
              <a:t>софинансирования</a:t>
            </a:r>
            <a:r>
              <a:rPr lang="ru-RU" sz="1600" b="1" dirty="0"/>
              <a:t> расходов других бюджетов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09860" y="5227638"/>
            <a:ext cx="2907473" cy="1563017"/>
          </a:xfrm>
          <a:prstGeom prst="roundRect">
            <a:avLst/>
          </a:prstGeom>
          <a:solidFill>
            <a:srgbClr val="339966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600" b="1" dirty="0"/>
              <a:t>Субсидии ( от лат. «</a:t>
            </a:r>
            <a:r>
              <a:rPr lang="en-US" sz="1600" b="1" dirty="0" err="1"/>
              <a:t>Subsidium</a:t>
            </a:r>
            <a:r>
              <a:rPr lang="ru-RU" sz="1600" b="1" dirty="0"/>
              <a:t>»</a:t>
            </a:r>
            <a:r>
              <a:rPr lang="en-US" sz="1600" b="1" dirty="0"/>
              <a:t> - </a:t>
            </a:r>
            <a:r>
              <a:rPr lang="ru-RU" sz="1600" b="1" dirty="0"/>
              <a:t>поддержка)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57441" y="1195064"/>
            <a:ext cx="2959892" cy="861243"/>
          </a:xfrm>
          <a:prstGeom prst="roundRect">
            <a:avLst/>
          </a:prstGeom>
          <a:solidFill>
            <a:srgbClr val="92D05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600" b="1" dirty="0"/>
              <a:t>Виды межбюджетных трансфертов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936999" y="1215482"/>
            <a:ext cx="3242734" cy="819150"/>
          </a:xfrm>
          <a:prstGeom prst="roundRect">
            <a:avLst/>
          </a:prstGeom>
          <a:solidFill>
            <a:srgbClr val="92D05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600" b="1" dirty="0"/>
              <a:t>Определение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899398" y="1252639"/>
            <a:ext cx="4138574" cy="647700"/>
          </a:xfrm>
          <a:prstGeom prst="roundRect">
            <a:avLst/>
          </a:prstGeom>
          <a:solidFill>
            <a:srgbClr val="92D05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600" b="1" dirty="0"/>
              <a:t>Аналогия в  семейном бюджете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7899399" y="2142551"/>
            <a:ext cx="4138574" cy="1223963"/>
            <a:chOff x="6600826" y="2133601"/>
            <a:chExt cx="3743325" cy="1223963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6600826" y="2133601"/>
              <a:ext cx="3743325" cy="1223963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hangingPunct="1">
                <a:defRPr/>
              </a:pPr>
              <a:endParaRPr lang="ru-RU" sz="1700" b="1" dirty="0"/>
            </a:p>
          </p:txBody>
        </p:sp>
        <p:sp>
          <p:nvSpPr>
            <p:cNvPr id="23566" name="TextBox 43"/>
            <p:cNvSpPr txBox="1">
              <a:spLocks noChangeArrowheads="1"/>
            </p:cNvSpPr>
            <p:nvPr/>
          </p:nvSpPr>
          <p:spPr bwMode="auto">
            <a:xfrm>
              <a:off x="6743700" y="2205038"/>
              <a:ext cx="1981200" cy="1077912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600" b="1" dirty="0">
                  <a:solidFill>
                    <a:schemeClr val="bg1"/>
                  </a:solidFill>
                  <a:latin typeface="+mn-lt"/>
                  <a:cs typeface="Times New Roman" panose="02020603050405020304" pitchFamily="18" charset="0"/>
                </a:rPr>
                <a:t>Вы даете своему ребенку «карманные деньги»</a:t>
              </a:r>
              <a:endParaRPr lang="ru-RU" altLang="ru-RU" dirty="0">
                <a:solidFill>
                  <a:schemeClr val="tx1"/>
                </a:solidFill>
                <a:latin typeface="+mn-lt"/>
              </a:endParaRPr>
            </a:p>
          </p:txBody>
        </p:sp>
      </p:grpSp>
      <p:pic>
        <p:nvPicPr>
          <p:cNvPr id="23567" name="Picture 15" descr="http://polza.com/wp-content/uploads/2016/09/kak-nauchit-rebenka-cenit-deng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9859" y="2124534"/>
            <a:ext cx="11969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8005722" y="5328252"/>
            <a:ext cx="4032250" cy="1439862"/>
          </a:xfrm>
          <a:prstGeom prst="roundRect">
            <a:avLst/>
          </a:prstGeom>
          <a:solidFill>
            <a:srgbClr val="339966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700" b="1" dirty="0"/>
          </a:p>
        </p:txBody>
      </p:sp>
      <p:grpSp>
        <p:nvGrpSpPr>
          <p:cNvPr id="23569" name="Группа 55"/>
          <p:cNvGrpSpPr>
            <a:grpSpLocks/>
          </p:cNvGrpSpPr>
          <p:nvPr/>
        </p:nvGrpSpPr>
        <p:grpSpPr bwMode="auto">
          <a:xfrm>
            <a:off x="7899398" y="3505340"/>
            <a:ext cx="4186239" cy="1585913"/>
            <a:chOff x="5076056" y="3501008"/>
            <a:chExt cx="3744416" cy="1584890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5076056" y="3501008"/>
              <a:ext cx="3744416" cy="1584890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 sz="1700" b="1" dirty="0"/>
            </a:p>
          </p:txBody>
        </p:sp>
        <p:sp>
          <p:nvSpPr>
            <p:cNvPr id="23575" name="TextBox 47"/>
            <p:cNvSpPr txBox="1">
              <a:spLocks noChangeArrowheads="1"/>
            </p:cNvSpPr>
            <p:nvPr/>
          </p:nvSpPr>
          <p:spPr bwMode="auto">
            <a:xfrm>
              <a:off x="5171158" y="3569085"/>
              <a:ext cx="2160240" cy="1322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600" b="1" dirty="0">
                  <a:solidFill>
                    <a:schemeClr val="bg1"/>
                  </a:solidFill>
                  <a:latin typeface="+mn-lt"/>
                  <a:cs typeface="Times New Roman" panose="02020603050405020304" pitchFamily="18" charset="0"/>
                </a:rPr>
                <a:t>Вы даете своему ребенку деньги и посылаете его в магазин купить продукты (по списку</a:t>
              </a:r>
              <a:r>
                <a:rPr lang="ru-RU" altLang="ru-RU" sz="1600" b="1" dirty="0" smtClean="0">
                  <a:solidFill>
                    <a:schemeClr val="bg1"/>
                  </a:solidFill>
                  <a:latin typeface="+mn-lt"/>
                  <a:cs typeface="Times New Roman" panose="02020603050405020304" pitchFamily="18" charset="0"/>
                </a:rPr>
                <a:t>)</a:t>
              </a:r>
              <a:endParaRPr lang="ru-RU" altLang="ru-RU" dirty="0">
                <a:solidFill>
                  <a:schemeClr val="tx1"/>
                </a:solidFill>
                <a:latin typeface="Gill Sans MT" pitchFamily="34" charset="0"/>
              </a:endParaRPr>
            </a:p>
          </p:txBody>
        </p:sp>
        <p:pic>
          <p:nvPicPr>
            <p:cNvPr id="23576" name="Picture 17" descr="http://pokamamadoma.ru/wp-content/uploads/2017/03/%D1%80%D0%B5%D0%B1%D0%B5%D0%BD%D0%BE%D0%BA-%D0%B2-%D0%BC%D0%B0%D0%B3%D0%B0%D0%B7%D0%B8%D0%BD%D0%B5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4288" y="3573016"/>
              <a:ext cx="1512168" cy="1352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70" name="Группа 54"/>
          <p:cNvGrpSpPr>
            <a:grpSpLocks/>
          </p:cNvGrpSpPr>
          <p:nvPr/>
        </p:nvGrpSpPr>
        <p:grpSpPr bwMode="auto">
          <a:xfrm>
            <a:off x="8083507" y="5327414"/>
            <a:ext cx="3899697" cy="1274670"/>
            <a:chOff x="5204315" y="5301208"/>
            <a:chExt cx="3721899" cy="1152128"/>
          </a:xfrm>
        </p:grpSpPr>
        <p:pic>
          <p:nvPicPr>
            <p:cNvPr id="23572" name="Picture 19" descr="https://changeonelife.ru/content/uploads/2016/10/rebenok_i_dengi_1392882675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2320" y="5301208"/>
              <a:ext cx="1473894" cy="1152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73" name="TextBox 48"/>
            <p:cNvSpPr txBox="1">
              <a:spLocks noChangeArrowheads="1"/>
            </p:cNvSpPr>
            <p:nvPr/>
          </p:nvSpPr>
          <p:spPr bwMode="auto">
            <a:xfrm>
              <a:off x="5204315" y="5474744"/>
              <a:ext cx="2498169" cy="9180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fontAlgn="base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500" b="1" dirty="0">
                  <a:solidFill>
                    <a:schemeClr val="bg1"/>
                  </a:solidFill>
                  <a:latin typeface="+mn-lt"/>
                  <a:cs typeface="Times New Roman" panose="02020603050405020304" pitchFamily="18" charset="0"/>
                </a:rPr>
                <a:t>Вы «добавляете» денег для того, чтобы ваш ребенок купил себе новый телефон (а остальные он накопил сам)</a:t>
              </a:r>
            </a:p>
          </p:txBody>
        </p:sp>
      </p:grpSp>
      <p:sp>
        <p:nvSpPr>
          <p:cNvPr id="25" name="Блок-схема: альтернативный процесс 24"/>
          <p:cNvSpPr/>
          <p:nvPr/>
        </p:nvSpPr>
        <p:spPr>
          <a:xfrm>
            <a:off x="1789113" y="87842"/>
            <a:ext cx="8424862" cy="627063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межбюджетные трансферты?</a:t>
            </a:r>
          </a:p>
        </p:txBody>
      </p:sp>
    </p:spTree>
    <p:extLst>
      <p:ext uri="{BB962C8B-B14F-4D97-AF65-F5344CB8AC3E}">
        <p14:creationId xmlns:p14="http://schemas.microsoft.com/office/powerpoint/2010/main" val="2147019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split orient="vert"/>
      </p:transition>
    </mc:Choice>
    <mc:Fallback xmlns="">
      <p:transition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альтернативный процесс 4"/>
          <p:cNvSpPr/>
          <p:nvPr/>
        </p:nvSpPr>
        <p:spPr>
          <a:xfrm>
            <a:off x="930274" y="1169007"/>
            <a:ext cx="3523193" cy="1116993"/>
          </a:xfrm>
          <a:prstGeom prst="flowChartAlternateProcess">
            <a:avLst/>
          </a:prstGeom>
          <a:solidFill>
            <a:srgbClr val="00B05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b="1" dirty="0">
                <a:solidFill>
                  <a:schemeClr val="bg1"/>
                </a:solidFill>
              </a:rPr>
              <a:t>Площадь </a:t>
            </a:r>
            <a:r>
              <a:rPr lang="ru-RU" sz="2000" b="1" dirty="0" smtClean="0">
                <a:solidFill>
                  <a:schemeClr val="bg1"/>
                </a:solidFill>
              </a:rPr>
              <a:t>земель муниципального округа – 823,84  </a:t>
            </a:r>
            <a:r>
              <a:rPr lang="ru-RU" sz="2000" b="1" dirty="0">
                <a:solidFill>
                  <a:schemeClr val="bg1"/>
                </a:solidFill>
              </a:rPr>
              <a:t>кв. км.</a:t>
            </a: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7560734" y="1245207"/>
            <a:ext cx="3353859" cy="1040793"/>
          </a:xfrm>
          <a:prstGeom prst="flowChartAlternateProcess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b="1" dirty="0">
                <a:solidFill>
                  <a:schemeClr val="bg1"/>
                </a:solidFill>
              </a:rPr>
              <a:t>Численность населения </a:t>
            </a:r>
            <a:r>
              <a:rPr lang="ru-RU" sz="2000" b="1" dirty="0" smtClean="0">
                <a:solidFill>
                  <a:schemeClr val="bg1"/>
                </a:solidFill>
              </a:rPr>
              <a:t>округа  </a:t>
            </a:r>
            <a:r>
              <a:rPr lang="ru-RU" sz="2000" b="1" dirty="0">
                <a:solidFill>
                  <a:schemeClr val="bg1"/>
                </a:solidFill>
              </a:rPr>
              <a:t>-  </a:t>
            </a:r>
            <a:r>
              <a:rPr lang="ru-RU" sz="2000" b="1" dirty="0" smtClean="0">
                <a:solidFill>
                  <a:schemeClr val="bg1"/>
                </a:solidFill>
              </a:rPr>
              <a:t>15,0  </a:t>
            </a:r>
            <a:r>
              <a:rPr lang="ru-RU" sz="2000" b="1" dirty="0">
                <a:solidFill>
                  <a:schemeClr val="bg1"/>
                </a:solidFill>
              </a:rPr>
              <a:t>тыс. чел.</a:t>
            </a: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1540934" y="2616200"/>
            <a:ext cx="8669868" cy="4125913"/>
          </a:xfrm>
          <a:prstGeom prst="flowChartAlternateProcess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2000" b="1" dirty="0">
                <a:solidFill>
                  <a:schemeClr val="bg1"/>
                </a:solidFill>
              </a:rPr>
              <a:t>   </a:t>
            </a:r>
          </a:p>
          <a:p>
            <a:pPr eaLnBrk="1" hangingPunct="1">
              <a:defRPr/>
            </a:pPr>
            <a:r>
              <a:rPr lang="ru-RU" sz="2000" b="1" dirty="0">
                <a:solidFill>
                  <a:schemeClr val="bg1"/>
                </a:solidFill>
              </a:rPr>
              <a:t>Муниципальные образования </a:t>
            </a:r>
            <a:r>
              <a:rPr lang="en-US" sz="2000" b="1" dirty="0">
                <a:solidFill>
                  <a:schemeClr val="bg1"/>
                </a:solidFill>
              </a:rPr>
              <a:t>–</a:t>
            </a:r>
            <a:r>
              <a:rPr lang="ru-RU" sz="2000" b="1" dirty="0">
                <a:solidFill>
                  <a:schemeClr val="bg1"/>
                </a:solidFill>
              </a:rPr>
              <a:t> 7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>
              <a:defRPr/>
            </a:pPr>
            <a:r>
              <a:rPr lang="ru-RU" sz="2000" b="1" dirty="0">
                <a:solidFill>
                  <a:schemeClr val="bg1"/>
                </a:solidFill>
              </a:rPr>
              <a:t>Учреждения органов власти </a:t>
            </a:r>
            <a:r>
              <a:rPr lang="en-US" sz="2000" b="1" dirty="0">
                <a:solidFill>
                  <a:schemeClr val="bg1"/>
                </a:solidFill>
              </a:rPr>
              <a:t>–</a:t>
            </a:r>
            <a:r>
              <a:rPr lang="ru-RU" sz="2000" b="1" dirty="0">
                <a:solidFill>
                  <a:schemeClr val="bg1"/>
                </a:solidFill>
              </a:rPr>
              <a:t> 13</a:t>
            </a:r>
          </a:p>
          <a:p>
            <a:pPr eaLnBrk="1" hangingPunct="1">
              <a:defRPr/>
            </a:pPr>
            <a:r>
              <a:rPr lang="ru-RU" sz="2000" b="1" dirty="0">
                <a:solidFill>
                  <a:schemeClr val="bg1"/>
                </a:solidFill>
              </a:rPr>
              <a:t>Автономные учреждения – 3, в т.ч.:</a:t>
            </a:r>
          </a:p>
          <a:p>
            <a:pPr eaLnBrk="1" hangingPunct="1">
              <a:buFontTx/>
              <a:buChar char="-"/>
              <a:defRPr/>
            </a:pPr>
            <a:r>
              <a:rPr lang="ru-RU" sz="2000" dirty="0">
                <a:solidFill>
                  <a:schemeClr val="bg1"/>
                </a:solidFill>
              </a:rPr>
              <a:t> централизованная библиотечная система</a:t>
            </a:r>
            <a:r>
              <a:rPr lang="en-US" sz="2000" dirty="0">
                <a:solidFill>
                  <a:schemeClr val="bg1"/>
                </a:solidFill>
              </a:rPr>
              <a:t>;</a:t>
            </a:r>
            <a:endParaRPr lang="ru-RU" sz="2000" dirty="0">
              <a:solidFill>
                <a:schemeClr val="bg1"/>
              </a:solidFill>
            </a:endParaRPr>
          </a:p>
          <a:p>
            <a:pPr eaLnBrk="1" hangingPunct="1">
              <a:buFontTx/>
              <a:buChar char="-"/>
              <a:defRPr/>
            </a:pPr>
            <a:r>
              <a:rPr lang="ru-RU" sz="2000" dirty="0">
                <a:solidFill>
                  <a:schemeClr val="bg1"/>
                </a:solidFill>
              </a:rPr>
              <a:t> культурно-досуговое объединение;</a:t>
            </a:r>
          </a:p>
          <a:p>
            <a:pPr eaLnBrk="1" hangingPunct="1">
              <a:buFontTx/>
              <a:buChar char="-"/>
              <a:defRPr/>
            </a:pPr>
            <a:r>
              <a:rPr lang="ru-RU" sz="2000" dirty="0">
                <a:solidFill>
                  <a:schemeClr val="bg1"/>
                </a:solidFill>
              </a:rPr>
              <a:t> детская музыкальная школа.</a:t>
            </a:r>
          </a:p>
          <a:p>
            <a:pPr eaLnBrk="1" hangingPunct="1">
              <a:defRPr/>
            </a:pPr>
            <a:r>
              <a:rPr lang="ru-RU" sz="2000" b="1" dirty="0">
                <a:solidFill>
                  <a:schemeClr val="bg1"/>
                </a:solidFill>
              </a:rPr>
              <a:t>Казенные учреждения – 2, в т.ч.:</a:t>
            </a:r>
          </a:p>
          <a:p>
            <a:pPr eaLnBrk="1" hangingPunct="1">
              <a:defRPr/>
            </a:pPr>
            <a:r>
              <a:rPr lang="ru-RU" sz="2000" b="1" dirty="0">
                <a:solidFill>
                  <a:schemeClr val="bg1"/>
                </a:solidFill>
              </a:rPr>
              <a:t>- </a:t>
            </a:r>
            <a:r>
              <a:rPr lang="ru-RU" sz="2000" dirty="0">
                <a:solidFill>
                  <a:schemeClr val="bg1"/>
                </a:solidFill>
              </a:rPr>
              <a:t>центр хозяйственного обслуживания учреждений культуры;</a:t>
            </a:r>
          </a:p>
          <a:p>
            <a:pPr eaLnBrk="1" hangingPunct="1">
              <a:defRPr/>
            </a:pPr>
            <a:r>
              <a:rPr lang="ru-RU" sz="2000" dirty="0">
                <a:solidFill>
                  <a:schemeClr val="bg1"/>
                </a:solidFill>
              </a:rPr>
              <a:t>- центр хозяйственного обслуживания.</a:t>
            </a:r>
          </a:p>
          <a:p>
            <a:pPr eaLnBrk="1" hangingPunct="1">
              <a:defRPr/>
            </a:pPr>
            <a:r>
              <a:rPr lang="ru-RU" sz="2000" b="1" dirty="0">
                <a:solidFill>
                  <a:schemeClr val="bg1"/>
                </a:solidFill>
              </a:rPr>
              <a:t>Бюджетные учреждения  - </a:t>
            </a:r>
            <a:r>
              <a:rPr lang="ru-RU" sz="2000" b="1" dirty="0" smtClean="0">
                <a:solidFill>
                  <a:schemeClr val="bg1"/>
                </a:solidFill>
              </a:rPr>
              <a:t>17, </a:t>
            </a:r>
            <a:r>
              <a:rPr lang="ru-RU" sz="2000" b="1" dirty="0">
                <a:solidFill>
                  <a:schemeClr val="bg1"/>
                </a:solidFill>
              </a:rPr>
              <a:t>в т. ч.</a:t>
            </a:r>
            <a:r>
              <a:rPr lang="en-US" sz="2000" b="1" dirty="0">
                <a:solidFill>
                  <a:schemeClr val="bg1"/>
                </a:solidFill>
              </a:rPr>
              <a:t>:</a:t>
            </a:r>
            <a:endParaRPr lang="ru-RU" sz="2000" b="1" dirty="0">
              <a:solidFill>
                <a:schemeClr val="bg1"/>
              </a:solidFill>
            </a:endParaRPr>
          </a:p>
          <a:p>
            <a:pPr eaLnBrk="1" hangingPunct="1">
              <a:buFontTx/>
              <a:buChar char="-"/>
              <a:defRPr/>
            </a:pPr>
            <a:r>
              <a:rPr lang="ru-RU" sz="2000" dirty="0">
                <a:solidFill>
                  <a:schemeClr val="bg1"/>
                </a:solidFill>
              </a:rPr>
              <a:t> школы </a:t>
            </a:r>
            <a:r>
              <a:rPr lang="ru-RU" sz="2000" dirty="0" smtClean="0">
                <a:solidFill>
                  <a:schemeClr val="bg1"/>
                </a:solidFill>
              </a:rPr>
              <a:t>– 8, в том числе </a:t>
            </a:r>
            <a:r>
              <a:rPr lang="ru-RU" sz="2000" dirty="0">
                <a:solidFill>
                  <a:schemeClr val="bg1"/>
                </a:solidFill>
              </a:rPr>
              <a:t>филиалы школ -2</a:t>
            </a:r>
            <a:r>
              <a:rPr lang="en-US" sz="2000" dirty="0">
                <a:solidFill>
                  <a:schemeClr val="bg1"/>
                </a:solidFill>
              </a:rPr>
              <a:t>;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</a:p>
          <a:p>
            <a:pPr eaLnBrk="1" hangingPunct="1">
              <a:buFontTx/>
              <a:buChar char="-"/>
              <a:defRPr/>
            </a:pPr>
            <a:r>
              <a:rPr lang="ru-RU" sz="2000" dirty="0">
                <a:solidFill>
                  <a:schemeClr val="bg1"/>
                </a:solidFill>
              </a:rPr>
              <a:t> учреждения доп.образов.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- 1</a:t>
            </a:r>
            <a:r>
              <a:rPr lang="en-US" sz="2000" dirty="0">
                <a:solidFill>
                  <a:schemeClr val="bg1"/>
                </a:solidFill>
              </a:rPr>
              <a:t>;</a:t>
            </a:r>
            <a:r>
              <a:rPr lang="ru-RU" sz="2000" dirty="0">
                <a:solidFill>
                  <a:schemeClr val="bg1"/>
                </a:solidFill>
              </a:rPr>
              <a:t>           -детские сады </a:t>
            </a:r>
            <a:r>
              <a:rPr lang="en-US" sz="2000" dirty="0">
                <a:solidFill>
                  <a:schemeClr val="bg1"/>
                </a:solidFill>
              </a:rPr>
              <a:t>–</a:t>
            </a:r>
            <a:r>
              <a:rPr lang="ru-RU" sz="2000" dirty="0">
                <a:solidFill>
                  <a:schemeClr val="bg1"/>
                </a:solidFill>
              </a:rPr>
              <a:t> 7.</a:t>
            </a:r>
          </a:p>
          <a:p>
            <a:pPr eaLnBrk="1" hangingPunct="1">
              <a:buFontTx/>
              <a:buChar char="-"/>
              <a:defRPr/>
            </a:pPr>
            <a:r>
              <a:rPr lang="ru-RU" sz="2000" dirty="0">
                <a:solidFill>
                  <a:schemeClr val="bg1"/>
                </a:solidFill>
              </a:rPr>
              <a:t> редакция газеты «Ударник» </a:t>
            </a:r>
            <a:r>
              <a:rPr lang="en-US" sz="2000" dirty="0">
                <a:solidFill>
                  <a:schemeClr val="bg1"/>
                </a:solidFill>
              </a:rPr>
              <a:t>-</a:t>
            </a:r>
            <a:r>
              <a:rPr lang="ru-RU" sz="2000" dirty="0">
                <a:solidFill>
                  <a:schemeClr val="bg1"/>
                </a:solidFill>
              </a:rPr>
              <a:t> 1</a:t>
            </a:r>
            <a:r>
              <a:rPr lang="en-US" sz="2000" dirty="0">
                <a:solidFill>
                  <a:schemeClr val="bg1"/>
                </a:solidFill>
              </a:rPr>
              <a:t>;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</a:p>
          <a:p>
            <a:pPr eaLnBrk="1" hangingPunct="1">
              <a:buFontTx/>
              <a:buChar char="-"/>
              <a:defRPr/>
            </a:pP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1928813" y="104776"/>
            <a:ext cx="8424862" cy="955675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показатели характеризуют наш округ </a:t>
            </a:r>
          </a:p>
          <a:p>
            <a:pPr algn="ctr" eaLnBrk="1" hangingPunct="1">
              <a:defRPr/>
            </a:pPr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</a:p>
        </p:txBody>
      </p:sp>
    </p:spTree>
    <p:extLst>
      <p:ext uri="{BB962C8B-B14F-4D97-AF65-F5344CB8AC3E}">
        <p14:creationId xmlns:p14="http://schemas.microsoft.com/office/powerpoint/2010/main" val="65892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split orient="vert"/>
      </p:transition>
    </mc:Choice>
    <mc:Fallback xmlns="">
      <p:transition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альтернативный процесс 4"/>
          <p:cNvSpPr/>
          <p:nvPr/>
        </p:nvSpPr>
        <p:spPr>
          <a:xfrm>
            <a:off x="406638" y="1321513"/>
            <a:ext cx="5268731" cy="1068130"/>
          </a:xfrm>
          <a:prstGeom prst="flowChartAlternateProcess">
            <a:avLst/>
          </a:prstGeom>
          <a:solidFill>
            <a:srgbClr val="FF33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b="1" dirty="0">
                <a:solidFill>
                  <a:schemeClr val="bg1"/>
                </a:solidFill>
              </a:rPr>
              <a:t>Обеспечение поступления доходов в </a:t>
            </a:r>
            <a:r>
              <a:rPr lang="ru-RU" sz="2000" b="1" dirty="0" smtClean="0">
                <a:solidFill>
                  <a:schemeClr val="bg1"/>
                </a:solidFill>
              </a:rPr>
              <a:t>бюджет </a:t>
            </a:r>
            <a:r>
              <a:rPr lang="ru-RU" sz="2000" b="1" dirty="0">
                <a:solidFill>
                  <a:schemeClr val="bg1"/>
                </a:solidFill>
              </a:rPr>
              <a:t>округа, запланированные в бюджете </a:t>
            </a:r>
            <a:r>
              <a:rPr lang="ru-RU" sz="2000" b="1" dirty="0" smtClean="0">
                <a:solidFill>
                  <a:schemeClr val="bg1"/>
                </a:solidFill>
              </a:rPr>
              <a:t>на 2025 </a:t>
            </a:r>
            <a:r>
              <a:rPr lang="ru-RU" sz="2000" b="1" dirty="0">
                <a:solidFill>
                  <a:schemeClr val="bg1"/>
                </a:solidFill>
              </a:rPr>
              <a:t>год</a:t>
            </a: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6932839" y="1420495"/>
            <a:ext cx="4619081" cy="969148"/>
          </a:xfrm>
          <a:prstGeom prst="flowChartAlternateProcess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Обеспечение сбалансированности и устойчивости бюджетной системы округа</a:t>
            </a: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121036" y="2607986"/>
            <a:ext cx="5914004" cy="1206236"/>
          </a:xfrm>
          <a:prstGeom prst="flowChartAlternateProcess">
            <a:avLst/>
          </a:prstGeom>
          <a:solidFill>
            <a:srgbClr val="FF99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b="1" dirty="0">
                <a:solidFill>
                  <a:schemeClr val="bg1"/>
                </a:solidFill>
              </a:rPr>
              <a:t>Повышение эффективности расходования бюджетных средств, выявление и использование резервов для достижения планируемых результатов</a:t>
            </a: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7474992" y="2595971"/>
            <a:ext cx="3878808" cy="1351549"/>
          </a:xfrm>
          <a:prstGeom prst="flowChartAlternateProcess">
            <a:avLst/>
          </a:prstGeom>
          <a:solidFill>
            <a:srgbClr val="33993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b="1" dirty="0">
                <a:solidFill>
                  <a:schemeClr val="bg1"/>
                </a:solidFill>
              </a:rPr>
              <a:t>Повышение качества финансового контроля в управлении бюджетным процессом</a:t>
            </a:r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678453" y="4190169"/>
            <a:ext cx="4776606" cy="1111534"/>
          </a:xfrm>
          <a:prstGeom prst="flowChartAlternateProcess">
            <a:avLst/>
          </a:prstGeom>
          <a:solidFill>
            <a:srgbClr val="33CC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b="1" dirty="0">
                <a:solidFill>
                  <a:schemeClr val="bg1"/>
                </a:solidFill>
              </a:rPr>
              <a:t>Финансирование в полном объеме всех социально-значимых расходов, предусмотренных бюджетом </a:t>
            </a:r>
            <a:r>
              <a:rPr lang="ru-RU" sz="2000" b="1" dirty="0" smtClean="0">
                <a:solidFill>
                  <a:schemeClr val="bg1"/>
                </a:solidFill>
              </a:rPr>
              <a:t>2025 </a:t>
            </a:r>
            <a:r>
              <a:rPr lang="ru-RU" sz="2000" b="1" dirty="0">
                <a:solidFill>
                  <a:schemeClr val="bg1"/>
                </a:solidFill>
              </a:rPr>
              <a:t>года</a:t>
            </a: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6491082" y="4278289"/>
            <a:ext cx="5502594" cy="1097246"/>
          </a:xfrm>
          <a:prstGeom prst="flowChartAlternateProcess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b="1" dirty="0">
                <a:solidFill>
                  <a:schemeClr val="bg1"/>
                </a:solidFill>
              </a:rPr>
              <a:t>Создание условий для исполнения органов местного самоуправления закрепленных за ними полномочий</a:t>
            </a:r>
          </a:p>
        </p:txBody>
      </p:sp>
      <p:sp>
        <p:nvSpPr>
          <p:cNvPr id="16" name="Блок-схема: альтернативный процесс 15"/>
          <p:cNvSpPr/>
          <p:nvPr/>
        </p:nvSpPr>
        <p:spPr>
          <a:xfrm>
            <a:off x="3818698" y="5664449"/>
            <a:ext cx="4288108" cy="1047092"/>
          </a:xfrm>
          <a:prstGeom prst="flowChartAlternateProcess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b="1" dirty="0">
                <a:solidFill>
                  <a:schemeClr val="bg1"/>
                </a:solidFill>
              </a:rPr>
              <a:t>Повышение прозрачности и открытости бюджетного процесса</a:t>
            </a:r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1631951" y="125414"/>
            <a:ext cx="8856663" cy="998537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Каковы основные направления бюджетной и налоговой политики Дивеевского муниципального округа на 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2025-2027 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 </a:t>
            </a:r>
          </a:p>
        </p:txBody>
      </p:sp>
    </p:spTree>
    <p:extLst>
      <p:ext uri="{BB962C8B-B14F-4D97-AF65-F5344CB8AC3E}">
        <p14:creationId xmlns:p14="http://schemas.microsoft.com/office/powerpoint/2010/main" val="1332124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split orient="vert"/>
      </p:transition>
    </mc:Choice>
    <mc:Fallback xmlns="">
      <p:transition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Блок-схема: альтернативный процесс 5"/>
          <p:cNvSpPr/>
          <p:nvPr/>
        </p:nvSpPr>
        <p:spPr>
          <a:xfrm>
            <a:off x="1631950" y="115888"/>
            <a:ext cx="8985250" cy="754062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социально-экономического развития округа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7158818"/>
              </p:ext>
            </p:extLst>
          </p:nvPr>
        </p:nvGraphicFramePr>
        <p:xfrm>
          <a:off x="84667" y="869948"/>
          <a:ext cx="12031132" cy="5873909"/>
        </p:xfrm>
        <a:graphic>
          <a:graphicData uri="http://schemas.openxmlformats.org/drawingml/2006/table">
            <a:tbl>
              <a:tblPr/>
              <a:tblGrid>
                <a:gridCol w="541866"/>
                <a:gridCol w="4859867"/>
                <a:gridCol w="1489166"/>
                <a:gridCol w="1228634"/>
                <a:gridCol w="1354667"/>
                <a:gridCol w="1295400"/>
                <a:gridCol w="1261532"/>
              </a:tblGrid>
              <a:tr h="6979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Показатели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Единица измерения</a:t>
                      </a:r>
                      <a:endParaRPr lang="ru-RU" sz="18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2024 </a:t>
                      </a:r>
                      <a:r>
                        <a:rPr lang="ru-RU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год оценка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2025 </a:t>
                      </a:r>
                      <a:r>
                        <a:rPr lang="ru-RU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год прогноз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2026 </a:t>
                      </a:r>
                      <a:r>
                        <a:rPr lang="ru-RU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год прогноз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2027 </a:t>
                      </a:r>
                      <a:r>
                        <a:rPr lang="ru-RU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год прогноз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</a:tr>
              <a:tr h="10079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Отгружено товаров собственного производства, выполнено работ и услуг собственными силами (по полному кругу предприятий) (млн. руб.)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млн. руб.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4 236,8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4 448,0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4 726,5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5 022,5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9747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Отгружено товаров собственного производства, выполнено работ и услуг собственными силами (по крупным и средним предприятиям) (млн. руб.)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млн. руб.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2 511,6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2 645,1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2 851,6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3 072,6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16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Численность работников по территории, формирующих ФОТ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 чел.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2,844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2,844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2,844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2,844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6544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Фонд заработной платы, всего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млн. руб.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1 663,2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1 848,7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1 991,0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2 126,4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3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Темп роста по фонду заработной платы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120,9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111,1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107,7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106,8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4305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Реальная заработная плата (всего по району)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114,2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106,4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103,6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102,7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58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Прибыль прибыльных организаций по кругу крупных и средних организаций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млн. руб.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449,7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458,7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467,8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501,0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4207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split orient="vert"/>
      </p:transition>
    </mc:Choice>
    <mc:Fallback xmlns="">
      <p:transition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86950" y="2962499"/>
            <a:ext cx="5775325" cy="555625"/>
            <a:chOff x="1248" y="1440"/>
            <a:chExt cx="3638" cy="350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gray">
            <a:xfrm flipV="1">
              <a:off x="1440" y="1784"/>
              <a:ext cx="3446" cy="6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gray">
            <a:xfrm>
              <a:off x="1736" y="1442"/>
              <a:ext cx="315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 чем основывается бюджет округа</a:t>
              </a: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31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FFFF"/>
                  </a:solidFill>
                </a:rPr>
                <a:t>10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289421" y="944281"/>
            <a:ext cx="5334000" cy="563563"/>
            <a:chOff x="1248" y="2025"/>
            <a:chExt cx="3360" cy="355"/>
          </a:xfrm>
        </p:grpSpPr>
        <p:sp>
          <p:nvSpPr>
            <p:cNvPr id="10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gray">
            <a:xfrm>
              <a:off x="1737" y="2025"/>
              <a:ext cx="287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Что такое «Бюджет для граждан</a:t>
              </a:r>
              <a:r>
                <a:rPr lang="ru-RU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»</a:t>
              </a:r>
              <a:endParaRPr lang="ru-RU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FFFF"/>
                  </a:solidFill>
                </a:rPr>
                <a:t>7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4" name="Group 12"/>
          <p:cNvGrpSpPr>
            <a:grpSpLocks/>
          </p:cNvGrpSpPr>
          <p:nvPr/>
        </p:nvGrpSpPr>
        <p:grpSpPr bwMode="auto">
          <a:xfrm>
            <a:off x="266458" y="1615422"/>
            <a:ext cx="3363913" cy="561975"/>
            <a:chOff x="1248" y="2636"/>
            <a:chExt cx="2119" cy="354"/>
          </a:xfrm>
        </p:grpSpPr>
        <p:sp>
          <p:nvSpPr>
            <p:cNvPr id="15" name="Line 13"/>
            <p:cNvSpPr>
              <a:spLocks noChangeShapeType="1"/>
            </p:cNvSpPr>
            <p:nvPr/>
          </p:nvSpPr>
          <p:spPr bwMode="gray">
            <a:xfrm flipV="1">
              <a:off x="1440" y="2966"/>
              <a:ext cx="1871" cy="24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7" name="Text Box 15"/>
            <p:cNvSpPr txBox="1">
              <a:spLocks noChangeArrowheads="1"/>
            </p:cNvSpPr>
            <p:nvPr/>
          </p:nvSpPr>
          <p:spPr bwMode="gray">
            <a:xfrm>
              <a:off x="1780" y="2636"/>
              <a:ext cx="158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Что такое бюджет</a:t>
              </a:r>
            </a:p>
          </p:txBody>
        </p:sp>
        <p:sp>
          <p:nvSpPr>
            <p:cNvPr id="18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FFFF"/>
                  </a:solidFill>
                </a:rPr>
                <a:t>8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9" name="Group 17"/>
          <p:cNvGrpSpPr>
            <a:grpSpLocks/>
          </p:cNvGrpSpPr>
          <p:nvPr/>
        </p:nvGrpSpPr>
        <p:grpSpPr bwMode="auto">
          <a:xfrm>
            <a:off x="286950" y="2297684"/>
            <a:ext cx="4143376" cy="830263"/>
            <a:chOff x="1248" y="3228"/>
            <a:chExt cx="2610" cy="523"/>
          </a:xfrm>
        </p:grpSpPr>
        <p:sp>
          <p:nvSpPr>
            <p:cNvPr id="20" name="Line 18"/>
            <p:cNvSpPr>
              <a:spLocks noChangeShapeType="1"/>
            </p:cNvSpPr>
            <p:nvPr/>
          </p:nvSpPr>
          <p:spPr bwMode="gray">
            <a:xfrm flipV="1">
              <a:off x="1441" y="3569"/>
              <a:ext cx="2313" cy="1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2" name="Text Box 20"/>
            <p:cNvSpPr txBox="1">
              <a:spLocks noChangeArrowheads="1"/>
            </p:cNvSpPr>
            <p:nvPr/>
          </p:nvSpPr>
          <p:spPr bwMode="gray">
            <a:xfrm>
              <a:off x="1757" y="3228"/>
              <a:ext cx="2101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Какие бывают </a:t>
              </a:r>
              <a:r>
                <a:rPr lang="ru-RU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бюджеты</a:t>
              </a:r>
            </a:p>
            <a:p>
              <a:pPr algn="l"/>
              <a:endPara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FFFF"/>
                  </a:solidFill>
                </a:rPr>
                <a:t>9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24" name="Group 22"/>
          <p:cNvGrpSpPr>
            <a:grpSpLocks/>
          </p:cNvGrpSpPr>
          <p:nvPr/>
        </p:nvGrpSpPr>
        <p:grpSpPr bwMode="auto">
          <a:xfrm>
            <a:off x="286950" y="3643146"/>
            <a:ext cx="6870701" cy="555625"/>
            <a:chOff x="1248" y="3230"/>
            <a:chExt cx="4328" cy="350"/>
          </a:xfrm>
        </p:grpSpPr>
        <p:sp>
          <p:nvSpPr>
            <p:cNvPr id="25" name="Line 23"/>
            <p:cNvSpPr>
              <a:spLocks noChangeShapeType="1"/>
            </p:cNvSpPr>
            <p:nvPr/>
          </p:nvSpPr>
          <p:spPr bwMode="gray">
            <a:xfrm flipV="1">
              <a:off x="1440" y="3547"/>
              <a:ext cx="4043" cy="33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7" name="Text Box 25"/>
            <p:cNvSpPr txBox="1">
              <a:spLocks noChangeArrowheads="1"/>
            </p:cNvSpPr>
            <p:nvPr/>
          </p:nvSpPr>
          <p:spPr bwMode="gray">
            <a:xfrm>
              <a:off x="1736" y="3230"/>
              <a:ext cx="384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Как происходит составление бюджета округа</a:t>
              </a:r>
            </a:p>
          </p:txBody>
        </p:sp>
        <p:sp>
          <p:nvSpPr>
            <p:cNvPr id="28" name="Text Box 26"/>
            <p:cNvSpPr txBox="1">
              <a:spLocks noChangeArrowheads="1"/>
            </p:cNvSpPr>
            <p:nvPr/>
          </p:nvSpPr>
          <p:spPr bwMode="gray">
            <a:xfrm>
              <a:off x="1296" y="3244"/>
              <a:ext cx="31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FFFF"/>
                  </a:solidFill>
                </a:rPr>
                <a:t>11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34" name="Group 7"/>
          <p:cNvGrpSpPr>
            <a:grpSpLocks/>
          </p:cNvGrpSpPr>
          <p:nvPr/>
        </p:nvGrpSpPr>
        <p:grpSpPr bwMode="auto">
          <a:xfrm>
            <a:off x="286950" y="4307915"/>
            <a:ext cx="6146800" cy="555625"/>
            <a:chOff x="1248" y="2030"/>
            <a:chExt cx="3872" cy="350"/>
          </a:xfrm>
        </p:grpSpPr>
        <p:sp>
          <p:nvSpPr>
            <p:cNvPr id="35" name="Line 8"/>
            <p:cNvSpPr>
              <a:spLocks noChangeShapeType="1"/>
            </p:cNvSpPr>
            <p:nvPr/>
          </p:nvSpPr>
          <p:spPr bwMode="gray">
            <a:xfrm flipV="1">
              <a:off x="1440" y="2364"/>
              <a:ext cx="3647" cy="16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37" name="Text Box 10"/>
            <p:cNvSpPr txBox="1">
              <a:spLocks noChangeArrowheads="1"/>
            </p:cNvSpPr>
            <p:nvPr/>
          </p:nvSpPr>
          <p:spPr bwMode="gray">
            <a:xfrm>
              <a:off x="1736" y="2049"/>
              <a:ext cx="338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Из чего складываются доходы </a:t>
              </a:r>
              <a:r>
                <a:rPr lang="ru-RU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бюджета</a:t>
              </a:r>
              <a:endPara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31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FFFF"/>
                  </a:solidFill>
                </a:rPr>
                <a:t>12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39" name="Group 12"/>
          <p:cNvGrpSpPr>
            <a:grpSpLocks/>
          </p:cNvGrpSpPr>
          <p:nvPr/>
        </p:nvGrpSpPr>
        <p:grpSpPr bwMode="auto">
          <a:xfrm>
            <a:off x="286950" y="4973561"/>
            <a:ext cx="10347325" cy="555625"/>
            <a:chOff x="1248" y="2640"/>
            <a:chExt cx="6518" cy="350"/>
          </a:xfrm>
        </p:grpSpPr>
        <p:sp>
          <p:nvSpPr>
            <p:cNvPr id="40" name="Line 13"/>
            <p:cNvSpPr>
              <a:spLocks noChangeShapeType="1"/>
            </p:cNvSpPr>
            <p:nvPr/>
          </p:nvSpPr>
          <p:spPr bwMode="gray">
            <a:xfrm flipV="1">
              <a:off x="1440" y="2967"/>
              <a:ext cx="6187" cy="23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42" name="Text Box 15"/>
            <p:cNvSpPr txBox="1">
              <a:spLocks noChangeArrowheads="1"/>
            </p:cNvSpPr>
            <p:nvPr/>
          </p:nvSpPr>
          <p:spPr bwMode="gray">
            <a:xfrm>
              <a:off x="1766" y="2649"/>
              <a:ext cx="600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Какие налоги уплачивают жители Дивеевского муниципального округа</a:t>
              </a:r>
            </a:p>
          </p:txBody>
        </p:sp>
        <p:sp>
          <p:nvSpPr>
            <p:cNvPr id="43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31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FFFF"/>
                  </a:solidFill>
                </a:rPr>
                <a:t>13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44" name="Group 7"/>
          <p:cNvGrpSpPr>
            <a:grpSpLocks/>
          </p:cNvGrpSpPr>
          <p:nvPr/>
        </p:nvGrpSpPr>
        <p:grpSpPr bwMode="auto">
          <a:xfrm>
            <a:off x="284420" y="5627039"/>
            <a:ext cx="6089650" cy="568326"/>
            <a:chOff x="1248" y="2022"/>
            <a:chExt cx="3836" cy="358"/>
          </a:xfrm>
        </p:grpSpPr>
        <p:sp>
          <p:nvSpPr>
            <p:cNvPr id="45" name="Line 8"/>
            <p:cNvSpPr>
              <a:spLocks noChangeShapeType="1"/>
            </p:cNvSpPr>
            <p:nvPr/>
          </p:nvSpPr>
          <p:spPr bwMode="gray">
            <a:xfrm flipV="1">
              <a:off x="1440" y="2374"/>
              <a:ext cx="3522" cy="6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47" name="Text Box 10"/>
            <p:cNvSpPr txBox="1">
              <a:spLocks noChangeArrowheads="1"/>
            </p:cNvSpPr>
            <p:nvPr/>
          </p:nvSpPr>
          <p:spPr bwMode="gray">
            <a:xfrm>
              <a:off x="1768" y="2022"/>
              <a:ext cx="33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Как распределяются расходы бюджета</a:t>
              </a:r>
              <a:endPara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31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FFFF"/>
                  </a:solidFill>
                </a:rPr>
                <a:t>14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49" name="Group 12"/>
          <p:cNvGrpSpPr>
            <a:grpSpLocks/>
          </p:cNvGrpSpPr>
          <p:nvPr/>
        </p:nvGrpSpPr>
        <p:grpSpPr bwMode="auto">
          <a:xfrm>
            <a:off x="299408" y="6261987"/>
            <a:ext cx="5253038" cy="569913"/>
            <a:chOff x="1248" y="2640"/>
            <a:chExt cx="3309" cy="359"/>
          </a:xfrm>
        </p:grpSpPr>
        <p:sp>
          <p:nvSpPr>
            <p:cNvPr id="50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09" cy="9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52" name="Text Box 15"/>
            <p:cNvSpPr txBox="1">
              <a:spLocks noChangeArrowheads="1"/>
            </p:cNvSpPr>
            <p:nvPr/>
          </p:nvSpPr>
          <p:spPr bwMode="gray">
            <a:xfrm>
              <a:off x="1759" y="2648"/>
              <a:ext cx="279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Что такое программный бюджет</a:t>
              </a:r>
            </a:p>
          </p:txBody>
        </p:sp>
        <p:sp>
          <p:nvSpPr>
            <p:cNvPr id="53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31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FFFF"/>
                  </a:solidFill>
                </a:rPr>
                <a:t>15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3517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split orient="vert"/>
      </p:transition>
    </mc:Choice>
    <mc:Fallback xmlns="">
      <p:transition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Блок-схема: альтернативный процесс 7"/>
          <p:cNvSpPr/>
          <p:nvPr/>
        </p:nvSpPr>
        <p:spPr>
          <a:xfrm>
            <a:off x="1657350" y="14288"/>
            <a:ext cx="8859838" cy="836612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600" b="1" dirty="0">
                <a:solidFill>
                  <a:schemeClr val="tx1"/>
                </a:solidFill>
              </a:rPr>
              <a:t>Динамика социально-экономического развития округа</a:t>
            </a: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4198535"/>
              </p:ext>
            </p:extLst>
          </p:nvPr>
        </p:nvGraphicFramePr>
        <p:xfrm>
          <a:off x="402217" y="850899"/>
          <a:ext cx="5458652" cy="2850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4174251"/>
              </p:ext>
            </p:extLst>
          </p:nvPr>
        </p:nvGraphicFramePr>
        <p:xfrm>
          <a:off x="402217" y="3859352"/>
          <a:ext cx="5458652" cy="2889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8470610"/>
              </p:ext>
            </p:extLst>
          </p:nvPr>
        </p:nvGraphicFramePr>
        <p:xfrm>
          <a:off x="5999137" y="3859352"/>
          <a:ext cx="6088360" cy="2889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/>
        </p:nvGraphicFramePr>
        <p:xfrm>
          <a:off x="6406087" y="898231"/>
          <a:ext cx="4948604" cy="2787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66916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split orient="vert"/>
      </p:transition>
    </mc:Choice>
    <mc:Fallback xmlns="">
      <p:transition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Блок-схема: альтернативный процесс 6"/>
          <p:cNvSpPr/>
          <p:nvPr/>
        </p:nvSpPr>
        <p:spPr>
          <a:xfrm>
            <a:off x="1984375" y="64559"/>
            <a:ext cx="8426450" cy="836613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800" b="1" dirty="0">
                <a:solidFill>
                  <a:schemeClr val="tx1"/>
                </a:solidFill>
              </a:rPr>
              <a:t>Каковы основные параметры бюджета округа</a:t>
            </a: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10410825" y="810230"/>
            <a:ext cx="1487442" cy="41592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/>
        </p:nvGraphicFramePr>
        <p:xfrm>
          <a:off x="181232" y="691978"/>
          <a:ext cx="11648303" cy="57994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13961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split orient="vert"/>
      </p:transition>
    </mc:Choice>
    <mc:Fallback xmlns="">
      <p:transition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Блок-схема: альтернативный процесс 5"/>
          <p:cNvSpPr/>
          <p:nvPr/>
        </p:nvSpPr>
        <p:spPr>
          <a:xfrm>
            <a:off x="1631950" y="115888"/>
            <a:ext cx="8961438" cy="1123950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800" b="1" dirty="0">
                <a:solidFill>
                  <a:schemeClr val="tx1"/>
                </a:solidFill>
              </a:rPr>
              <a:t>Сколько налоговых и неналоговых доходов поступает в бюджет округа</a:t>
            </a:r>
          </a:p>
        </p:txBody>
      </p:sp>
      <p:sp>
        <p:nvSpPr>
          <p:cNvPr id="32770" name="TextBox 1"/>
          <p:cNvSpPr txBox="1">
            <a:spLocks noChangeArrowheads="1"/>
          </p:cNvSpPr>
          <p:nvPr/>
        </p:nvSpPr>
        <p:spPr bwMode="auto">
          <a:xfrm>
            <a:off x="10528020" y="986155"/>
            <a:ext cx="1487442" cy="41592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</a:t>
            </a:r>
          </a:p>
        </p:txBody>
      </p:sp>
      <p:graphicFrame>
        <p:nvGraphicFramePr>
          <p:cNvPr id="7" name="Диаграмма 6"/>
          <p:cNvGraphicFramePr>
            <a:graphicFrameLocks/>
          </p:cNvGraphicFramePr>
          <p:nvPr/>
        </p:nvGraphicFramePr>
        <p:xfrm>
          <a:off x="189471" y="1458097"/>
          <a:ext cx="11813060" cy="5107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3420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split orient="vert"/>
      </p:transition>
    </mc:Choice>
    <mc:Fallback xmlns="">
      <p:transition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8683502"/>
              </p:ext>
            </p:extLst>
          </p:nvPr>
        </p:nvGraphicFramePr>
        <p:xfrm>
          <a:off x="244808" y="1405356"/>
          <a:ext cx="11947192" cy="5139377"/>
        </p:xfrm>
        <a:graphic>
          <a:graphicData uri="http://schemas.openxmlformats.org/drawingml/2006/table">
            <a:tbl>
              <a:tblPr bandRow="1"/>
              <a:tblGrid>
                <a:gridCol w="8866044"/>
                <a:gridCol w="3081148"/>
              </a:tblGrid>
              <a:tr h="74982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и сборы, установленные законодательством</a:t>
                      </a:r>
                    </a:p>
                  </a:txBody>
                  <a:tcPr marL="5812" marR="5812" marT="58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муниципального  округа</a:t>
                      </a:r>
                    </a:p>
                  </a:txBody>
                  <a:tcPr marL="5812" marR="5812" marT="58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940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Доходы от уплаты акцизов на нефтепродукты</a:t>
                      </a:r>
                    </a:p>
                  </a:txBody>
                  <a:tcPr marL="5812" marR="5812" marT="58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10%</a:t>
                      </a:r>
                    </a:p>
                  </a:txBody>
                  <a:tcPr marL="5812" marR="5812" marT="58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465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Налог на доходы физических лиц (по единым нормативам)</a:t>
                      </a:r>
                    </a:p>
                  </a:txBody>
                  <a:tcPr marL="5812" marR="5812" marT="58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8%</a:t>
                      </a:r>
                    </a:p>
                  </a:txBody>
                  <a:tcPr marL="5812" marR="5812" marT="58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8633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Налог, взимаемый в связи с применением упрощенной системы налогообложения</a:t>
                      </a:r>
                    </a:p>
                  </a:txBody>
                  <a:tcPr marL="5812" marR="5812" marT="58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30%</a:t>
                      </a:r>
                    </a:p>
                  </a:txBody>
                  <a:tcPr marL="5812" marR="5812" marT="58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882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Единый сельскохозяйственный налог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2" marR="5812" marT="58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2" marR="5812" marT="58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3181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</a:t>
                      </a:r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Налог, взимаемый в связи с применением патентной системой налогообложения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2" marR="5812" marT="58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2" marR="5812" marT="58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5294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</a:t>
                      </a:r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 пошлина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2" marR="5812" marT="58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5812" marR="5812" marT="58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866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 </a:t>
                      </a:r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имущество физических лиц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2" marR="5812" marT="58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5812" marR="5812" marT="58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454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 </a:t>
                      </a:r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Земельный налог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2" marR="5812" marT="58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5812" marR="5812" marT="58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Блок-схема: альтернативный процесс 4"/>
          <p:cNvSpPr/>
          <p:nvPr/>
        </p:nvSpPr>
        <p:spPr>
          <a:xfrm>
            <a:off x="1882775" y="188913"/>
            <a:ext cx="8426450" cy="836612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зачисляются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налоги на территории округа</a:t>
            </a:r>
          </a:p>
        </p:txBody>
      </p:sp>
    </p:spTree>
    <p:extLst>
      <p:ext uri="{BB962C8B-B14F-4D97-AF65-F5344CB8AC3E}">
        <p14:creationId xmlns:p14="http://schemas.microsoft.com/office/powerpoint/2010/main" val="1334545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split orient="vert"/>
      </p:transition>
    </mc:Choice>
    <mc:Fallback xmlns="">
      <p:transition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051" y="5625284"/>
            <a:ext cx="427591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600" b="1" dirty="0"/>
              <a:t>Всего </a:t>
            </a:r>
            <a:r>
              <a:rPr lang="ru-RU" sz="2400" b="1" dirty="0"/>
              <a:t>доходов</a:t>
            </a:r>
            <a:r>
              <a:rPr lang="ru-RU" sz="2600" b="1" dirty="0"/>
              <a:t> </a:t>
            </a:r>
            <a:r>
              <a:rPr lang="ru-RU" sz="2600" b="1" dirty="0" smtClean="0"/>
              <a:t>1 077 881,2</a:t>
            </a:r>
            <a:endParaRPr lang="ru-RU" sz="26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748061" y="246189"/>
            <a:ext cx="872598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каких поступлений сформированы доходы бюджета округа в 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(тыс. руб.)</a:t>
            </a:r>
          </a:p>
          <a:p>
            <a:endParaRPr lang="ru-RU" dirty="0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/>
        </p:nvGraphicFramePr>
        <p:xfrm>
          <a:off x="1952368" y="1210963"/>
          <a:ext cx="8163697" cy="43347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81060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split orient="vert"/>
      </p:transition>
    </mc:Choice>
    <mc:Fallback xmlns="">
      <p:transition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3"/>
          <p:cNvSpPr txBox="1">
            <a:spLocks noChangeArrowheads="1"/>
          </p:cNvSpPr>
          <p:nvPr/>
        </p:nvSpPr>
        <p:spPr bwMode="auto">
          <a:xfrm>
            <a:off x="10424159" y="794692"/>
            <a:ext cx="14503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тыс. руб.</a:t>
            </a: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1919288" y="188913"/>
            <a:ext cx="8424862" cy="836612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800" b="1" dirty="0">
                <a:solidFill>
                  <a:schemeClr val="tx1"/>
                </a:solidFill>
                <a:latin typeface="Calibri" pitchFamily="34" charset="0"/>
              </a:rPr>
              <a:t>Налоговые доходы бюджета округа 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224170"/>
              </p:ext>
            </p:extLst>
          </p:nvPr>
        </p:nvGraphicFramePr>
        <p:xfrm>
          <a:off x="117327" y="1288685"/>
          <a:ext cx="11906864" cy="5327478"/>
        </p:xfrm>
        <a:graphic>
          <a:graphicData uri="http://schemas.openxmlformats.org/drawingml/2006/table">
            <a:tbl>
              <a:tblPr/>
              <a:tblGrid>
                <a:gridCol w="3889079"/>
                <a:gridCol w="2327144"/>
                <a:gridCol w="1850754"/>
                <a:gridCol w="2045570"/>
                <a:gridCol w="1794317"/>
              </a:tblGrid>
              <a:tr h="66162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доходы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за </a:t>
                      </a:r>
                      <a:r>
                        <a:rPr lang="ru-RU" sz="2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  <a:r>
                        <a:rPr lang="ru-RU" sz="2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  <a:r>
                        <a:rPr lang="ru-RU" sz="2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</a:t>
                      </a:r>
                      <a:r>
                        <a:rPr lang="ru-RU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  <a:r>
                        <a:rPr lang="ru-RU" sz="2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</a:t>
                      </a:r>
                      <a:r>
                        <a:rPr lang="ru-RU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49024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доходы физических лиц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238 980,9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252 441,1   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278 980,2   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301 955,6   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4499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Акцизы на нефтепродукты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16 988,7   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17 927,3   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19 124,2   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25 470,9   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585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Упрощенная система налогообложения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20 642,4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23 829,3                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25 521,2   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27 435,3   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0997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Единый налог на вмененный доход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 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  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-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  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5917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Единый сельскохозяйственный налог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15 698,9   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13 000,0                    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13 091,0   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13 156,5   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590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Патент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1 378,0   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193,0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1 405,4   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1 443,3   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351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имущество  физ. лиц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12 488,6   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14 064,9   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15 246,4   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16 496,6   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3590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Земельный налог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19 945,8   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20 634,1   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21 046,7   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21 467,7   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351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 пошлина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2 541,1                    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6 009,0   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6 159,1   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6 308,0   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2351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налоговые доходы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328 664,4               </a:t>
                      </a:r>
                      <a:endParaRPr lang="ru-RU" sz="2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350 098,7             </a:t>
                      </a:r>
                      <a:endParaRPr lang="ru-RU" sz="2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</a:t>
                      </a:r>
                      <a:r>
                        <a:rPr lang="ru-RU" sz="2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380 574,2   </a:t>
                      </a:r>
                      <a:endParaRPr lang="ru-RU" sz="2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</a:t>
                      </a:r>
                      <a:r>
                        <a:rPr lang="ru-RU" sz="2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413 733,9   </a:t>
                      </a:r>
                      <a:endParaRPr lang="ru-RU" sz="2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2602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split orient="vert"/>
      </p:transition>
    </mc:Choice>
    <mc:Fallback xmlns="">
      <p:transition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Блок-схема: альтернативный процесс 5"/>
          <p:cNvSpPr/>
          <p:nvPr/>
        </p:nvSpPr>
        <p:spPr>
          <a:xfrm>
            <a:off x="1919288" y="188913"/>
            <a:ext cx="8426450" cy="836612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800" b="1" dirty="0">
                <a:solidFill>
                  <a:schemeClr val="tx1"/>
                </a:solidFill>
                <a:latin typeface="Calibri" pitchFamily="34" charset="0"/>
              </a:rPr>
              <a:t>Неналоговые доходы бюджета округа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2446755"/>
              </p:ext>
            </p:extLst>
          </p:nvPr>
        </p:nvGraphicFramePr>
        <p:xfrm>
          <a:off x="156467" y="1095194"/>
          <a:ext cx="11952091" cy="5625919"/>
        </p:xfrm>
        <a:graphic>
          <a:graphicData uri="http://schemas.openxmlformats.org/drawingml/2006/table">
            <a:tbl>
              <a:tblPr/>
              <a:tblGrid>
                <a:gridCol w="5086093"/>
                <a:gridCol w="1645350"/>
                <a:gridCol w="1750423"/>
                <a:gridCol w="1793965"/>
                <a:gridCol w="1676260"/>
              </a:tblGrid>
              <a:tr h="8009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Неналоговые доходы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Факт </a:t>
                      </a:r>
                      <a:r>
                        <a:rPr lang="ru-RU" sz="1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2024 </a:t>
                      </a:r>
                      <a:r>
                        <a:rPr lang="ru-RU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года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План </a:t>
                      </a:r>
                      <a:r>
                        <a:rPr lang="ru-RU" sz="1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2025 </a:t>
                      </a:r>
                      <a:r>
                        <a:rPr lang="ru-RU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года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План </a:t>
                      </a:r>
                      <a:r>
                        <a:rPr lang="ru-RU" sz="1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2026 </a:t>
                      </a:r>
                      <a:r>
                        <a:rPr lang="ru-RU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года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План </a:t>
                      </a:r>
                      <a:r>
                        <a:rPr lang="ru-RU" sz="1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2027 </a:t>
                      </a:r>
                      <a:r>
                        <a:rPr lang="ru-RU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года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5065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Доходы получаемые в виде арендной платы за земельные участки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4 096,9  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4 128,3  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4 293,4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718,5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566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Доходы от сдачи в аренду имущества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4 153,8  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  <a:r>
                        <a:rPr lang="ru-RU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080,0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  <a:r>
                        <a:rPr lang="ru-RU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243,2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092,1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6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Прибыль МУП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8,8  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 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73,5  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 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76,4  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42,0  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4178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Прочие доходы от использования имущества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1 123,2  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364,7  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379,3  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833,9  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41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Плата за негативное воздействие на окружающую среду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84,5  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 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104,8  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 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109,0  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93,4  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4171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Доходы от компенсации затрат государства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2</a:t>
                      </a:r>
                      <a:r>
                        <a:rPr lang="ru-RU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808,5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1 853,0  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1 927,1  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595,5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6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Доходы от приватизации имущества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  <a:r>
                        <a:rPr lang="ru-RU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337,5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3 600,0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3 240,0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2 916,0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566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Доходы от релизации имущества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 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 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65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Плата за увеличение площади земельных участков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r>
                        <a:rPr lang="ru-RU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354,6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1 500,0  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1 350,0  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1 215,0  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800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Доходы от продажи земельных участков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  <a:r>
                        <a:rPr lang="ru-RU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687,2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5 000,0  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4 500,0  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4 050,0  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6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Штрафы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453,7  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323,9  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336,9  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350,4  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566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Прочие неналоговые доходы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575,1  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6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Итого неналоговые доходы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</a:t>
                      </a:r>
                      <a:r>
                        <a:rPr lang="ru-RU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683,8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21 028,2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20 455,3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20 001,0   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sp>
        <p:nvSpPr>
          <p:cNvPr id="37891" name="TextBox 3"/>
          <p:cNvSpPr txBox="1">
            <a:spLocks noChangeArrowheads="1"/>
          </p:cNvSpPr>
          <p:nvPr/>
        </p:nvSpPr>
        <p:spPr bwMode="auto">
          <a:xfrm>
            <a:off x="10241281" y="625415"/>
            <a:ext cx="148195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200" b="1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2004198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split orient="vert"/>
      </p:transition>
    </mc:Choice>
    <mc:Fallback xmlns="">
      <p:transition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Box 3"/>
          <p:cNvSpPr txBox="1">
            <a:spLocks noChangeArrowheads="1"/>
          </p:cNvSpPr>
          <p:nvPr/>
        </p:nvSpPr>
        <p:spPr bwMode="auto">
          <a:xfrm>
            <a:off x="10276114" y="1113971"/>
            <a:ext cx="16855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тыс</a:t>
            </a:r>
            <a:r>
              <a:rPr lang="ru-RU" altLang="ru-RU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 руб</a:t>
            </a:r>
            <a:r>
              <a:rPr lang="ru-RU" altLang="ru-RU" sz="2400" b="1" dirty="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1919288" y="401638"/>
            <a:ext cx="8424862" cy="836612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800" b="1" dirty="0">
                <a:solidFill>
                  <a:schemeClr val="tx1"/>
                </a:solidFill>
                <a:latin typeface="Calibri" pitchFamily="34" charset="0"/>
              </a:rPr>
              <a:t>Безвозмездные поступления бюджета</a:t>
            </a:r>
            <a:r>
              <a:rPr lang="en-US" sz="2800" b="1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ru-RU" sz="2800" b="1" dirty="0">
                <a:solidFill>
                  <a:schemeClr val="tx1"/>
                </a:solidFill>
                <a:latin typeface="Calibri" pitchFamily="34" charset="0"/>
              </a:rPr>
              <a:t>округа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5368869"/>
              </p:ext>
            </p:extLst>
          </p:nvPr>
        </p:nvGraphicFramePr>
        <p:xfrm>
          <a:off x="168454" y="1575636"/>
          <a:ext cx="11926529" cy="4550816"/>
        </p:xfrm>
        <a:graphic>
          <a:graphicData uri="http://schemas.openxmlformats.org/drawingml/2006/table">
            <a:tbl>
              <a:tblPr/>
              <a:tblGrid>
                <a:gridCol w="2964196"/>
                <a:gridCol w="2473043"/>
                <a:gridCol w="2231922"/>
                <a:gridCol w="2074607"/>
                <a:gridCol w="2182761"/>
              </a:tblGrid>
              <a:tr h="10004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Безвозмездные поступления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Факт </a:t>
                      </a:r>
                      <a:r>
                        <a:rPr lang="ru-RU" sz="2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2024 </a:t>
                      </a:r>
                      <a:r>
                        <a:rPr lang="ru-RU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года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План </a:t>
                      </a:r>
                      <a:r>
                        <a:rPr lang="ru-RU" sz="2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2025 </a:t>
                      </a:r>
                      <a:r>
                        <a:rPr lang="ru-RU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года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План </a:t>
                      </a:r>
                      <a:r>
                        <a:rPr lang="ru-RU" sz="2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2026 </a:t>
                      </a:r>
                      <a:r>
                        <a:rPr lang="ru-RU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года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План </a:t>
                      </a:r>
                      <a:r>
                        <a:rPr lang="ru-RU" sz="2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2027 </a:t>
                      </a:r>
                      <a:r>
                        <a:rPr lang="ru-RU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года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</a:tr>
              <a:tr h="4438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Дотации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261 932,2  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256 637,9  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203 869,8  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215 275,8  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4438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Субсидии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318 105,0  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73 269,8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39 129,5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56 473,9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8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Субвенции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358</a:t>
                      </a:r>
                      <a:r>
                        <a:rPr lang="ru-RU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336,9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376 733,5  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380 791,1  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379 742,7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8876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Иные межбюджетные транферты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  <a:r>
                        <a:rPr lang="ru-RU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292,2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113,1  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512,4  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512,4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8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Возврат субвенций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-424,5  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8876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Итого безвозмездные поступления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963</a:t>
                      </a:r>
                      <a:r>
                        <a:rPr lang="ru-RU" sz="2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241,8</a:t>
                      </a:r>
                      <a:r>
                        <a:rPr lang="ru-RU" sz="2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  <a:endParaRPr lang="ru-RU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706 754,3  </a:t>
                      </a:r>
                      <a:endParaRPr lang="ru-RU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624</a:t>
                      </a:r>
                      <a:r>
                        <a:rPr lang="ru-RU" sz="2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302,8</a:t>
                      </a:r>
                      <a:r>
                        <a:rPr lang="ru-RU" sz="2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  <a:endParaRPr lang="ru-RU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652 004,8  </a:t>
                      </a:r>
                      <a:endParaRPr lang="ru-RU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8100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split orient="vert"/>
      </p:transition>
    </mc:Choice>
    <mc:Fallback xmlns="">
      <p:transition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альтернативный процесс 4"/>
          <p:cNvSpPr/>
          <p:nvPr/>
        </p:nvSpPr>
        <p:spPr>
          <a:xfrm>
            <a:off x="1524000" y="115889"/>
            <a:ext cx="9036050" cy="1296987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Дивеевского муниципального округа на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и плановый период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2026-2027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годов, рублей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841877520"/>
              </p:ext>
            </p:extLst>
          </p:nvPr>
        </p:nvGraphicFramePr>
        <p:xfrm>
          <a:off x="1524000" y="1484784"/>
          <a:ext cx="9036496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30994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split orient="vert"/>
      </p:transition>
    </mc:Choice>
    <mc:Fallback xmlns="">
      <p:transition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Прямоугольник 4"/>
          <p:cNvSpPr>
            <a:spLocks noChangeArrowheads="1"/>
          </p:cNvSpPr>
          <p:nvPr/>
        </p:nvSpPr>
        <p:spPr bwMode="auto">
          <a:xfrm>
            <a:off x="2135188" y="3542190"/>
            <a:ext cx="8890878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 объем условно утверждаемых (утвержденных) расходов в случае утверждения бюджета на очередной финансовый год и плановый период на первый год планового периода в объеме не менее 2,5 % общего объема расходов бюджета (без учета расходов бюджета, предусмотренных за счет межбюджетных трансфертов из других бюджетов бюджетной системы Российской Федерации, имеющих целевое назначение), на второй год планового периода в объеме не менее 5 % общего объема расходов бюджета (без учета расходов бюджета, предусмотренных за счет межбюджетных трансфертов из других бюджетов бюджетной системы Российской Федерации, имеющих целевое назначение)</a:t>
            </a:r>
          </a:p>
        </p:txBody>
      </p:sp>
      <p:sp>
        <p:nvSpPr>
          <p:cNvPr id="7172" name="Прямоугольник 5"/>
          <p:cNvSpPr>
            <a:spLocks noChangeArrowheads="1"/>
          </p:cNvSpPr>
          <p:nvPr/>
        </p:nvSpPr>
        <p:spPr bwMode="auto">
          <a:xfrm>
            <a:off x="1774826" y="188913"/>
            <a:ext cx="87852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УСЛОВНО УТВЕРЖДАЕМЫЕ РАСХОДЫ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ПУНКТ 3 СТАТЬИ 184.1 БК РФ</a:t>
            </a: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365337884"/>
              </p:ext>
            </p:extLst>
          </p:nvPr>
        </p:nvGraphicFramePr>
        <p:xfrm>
          <a:off x="2000421" y="1044964"/>
          <a:ext cx="8901358" cy="24412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61693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split orient="vert"/>
      </p:transition>
    </mc:Choice>
    <mc:Fallback xmlns="">
      <p:transition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85194" y="1615349"/>
            <a:ext cx="8377238" cy="555625"/>
            <a:chOff x="1248" y="1440"/>
            <a:chExt cx="5277" cy="350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gray">
            <a:xfrm flipV="1">
              <a:off x="1440" y="1778"/>
              <a:ext cx="4894" cy="12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gray">
            <a:xfrm>
              <a:off x="1750" y="1440"/>
              <a:ext cx="477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Какие показатели </a:t>
              </a:r>
              <a:r>
                <a:rPr lang="ru-RU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характеризуют </a:t>
              </a:r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наш </a:t>
              </a:r>
              <a:r>
                <a:rPr lang="ru-RU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округ </a:t>
              </a:r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 </a:t>
              </a:r>
              <a:r>
                <a:rPr lang="ru-RU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2025 </a:t>
              </a:r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году</a:t>
              </a: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31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FFFF"/>
                  </a:solidFill>
                </a:rPr>
                <a:t>17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9" name="Group 17"/>
          <p:cNvGrpSpPr>
            <a:grpSpLocks/>
          </p:cNvGrpSpPr>
          <p:nvPr/>
        </p:nvGrpSpPr>
        <p:grpSpPr bwMode="auto">
          <a:xfrm>
            <a:off x="279176" y="909136"/>
            <a:ext cx="6477001" cy="579438"/>
            <a:chOff x="1248" y="3214"/>
            <a:chExt cx="4080" cy="365"/>
          </a:xfrm>
        </p:grpSpPr>
        <p:sp>
          <p:nvSpPr>
            <p:cNvPr id="20" name="Line 18"/>
            <p:cNvSpPr>
              <a:spLocks noChangeShapeType="1"/>
            </p:cNvSpPr>
            <p:nvPr/>
          </p:nvSpPr>
          <p:spPr bwMode="gray">
            <a:xfrm flipV="1">
              <a:off x="1441" y="3552"/>
              <a:ext cx="3506" cy="27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2" name="Text Box 20"/>
            <p:cNvSpPr txBox="1">
              <a:spLocks noChangeArrowheads="1"/>
            </p:cNvSpPr>
            <p:nvPr/>
          </p:nvSpPr>
          <p:spPr bwMode="gray">
            <a:xfrm>
              <a:off x="1738" y="3214"/>
              <a:ext cx="359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Что такое межбюджетные </a:t>
              </a:r>
              <a:r>
                <a:rPr lang="ru-RU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трансферты</a:t>
              </a:r>
              <a:endPara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31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FFFF"/>
                  </a:solidFill>
                </a:rPr>
                <a:t>16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24" name="Group 22"/>
          <p:cNvGrpSpPr>
            <a:grpSpLocks/>
          </p:cNvGrpSpPr>
          <p:nvPr/>
        </p:nvGrpSpPr>
        <p:grpSpPr bwMode="auto">
          <a:xfrm>
            <a:off x="273230" y="2287701"/>
            <a:ext cx="9813926" cy="555625"/>
            <a:chOff x="1248" y="3230"/>
            <a:chExt cx="6182" cy="350"/>
          </a:xfrm>
        </p:grpSpPr>
        <p:sp>
          <p:nvSpPr>
            <p:cNvPr id="25" name="Line 23"/>
            <p:cNvSpPr>
              <a:spLocks noChangeShapeType="1"/>
            </p:cNvSpPr>
            <p:nvPr/>
          </p:nvSpPr>
          <p:spPr bwMode="gray">
            <a:xfrm flipV="1">
              <a:off x="1440" y="3544"/>
              <a:ext cx="5755" cy="36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7" name="Text Box 25"/>
            <p:cNvSpPr txBox="1">
              <a:spLocks noChangeArrowheads="1"/>
            </p:cNvSpPr>
            <p:nvPr/>
          </p:nvSpPr>
          <p:spPr bwMode="gray">
            <a:xfrm>
              <a:off x="1758" y="3230"/>
              <a:ext cx="567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Каковы основные направления бюджетной и налоговой политики </a:t>
              </a:r>
            </a:p>
          </p:txBody>
        </p:sp>
        <p:sp>
          <p:nvSpPr>
            <p:cNvPr id="28" name="Text Box 26"/>
            <p:cNvSpPr txBox="1">
              <a:spLocks noChangeArrowheads="1"/>
            </p:cNvSpPr>
            <p:nvPr/>
          </p:nvSpPr>
          <p:spPr bwMode="gray">
            <a:xfrm>
              <a:off x="1296" y="3244"/>
              <a:ext cx="31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FFFF"/>
                  </a:solidFill>
                </a:rPr>
                <a:t>18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34" name="Group 7"/>
          <p:cNvGrpSpPr>
            <a:grpSpLocks/>
          </p:cNvGrpSpPr>
          <p:nvPr/>
        </p:nvGrpSpPr>
        <p:grpSpPr bwMode="auto">
          <a:xfrm>
            <a:off x="272113" y="2945019"/>
            <a:ext cx="9576922" cy="620713"/>
            <a:chOff x="1248" y="2012"/>
            <a:chExt cx="5657" cy="391"/>
          </a:xfrm>
        </p:grpSpPr>
        <p:sp>
          <p:nvSpPr>
            <p:cNvPr id="35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5408" cy="23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37" name="Text Box 10"/>
            <p:cNvSpPr txBox="1">
              <a:spLocks noChangeArrowheads="1"/>
            </p:cNvSpPr>
            <p:nvPr/>
          </p:nvSpPr>
          <p:spPr bwMode="gray">
            <a:xfrm>
              <a:off x="1758" y="2012"/>
              <a:ext cx="514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Динамика социально-экономического развития округа (таблица</a:t>
              </a:r>
              <a:r>
                <a:rPr lang="ru-RU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9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 smtClean="0">
                  <a:solidFill>
                    <a:srgbClr val="FFFFFF"/>
                  </a:solidFill>
                </a:rPr>
                <a:t>1</a:t>
              </a:r>
              <a:r>
                <a:rPr lang="ru-RU" sz="2400" b="1" dirty="0" smtClean="0">
                  <a:solidFill>
                    <a:srgbClr val="FFFFFF"/>
                  </a:solidFill>
                </a:rPr>
                <a:t>9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39" name="Group 12"/>
          <p:cNvGrpSpPr>
            <a:grpSpLocks/>
          </p:cNvGrpSpPr>
          <p:nvPr/>
        </p:nvGrpSpPr>
        <p:grpSpPr bwMode="auto">
          <a:xfrm>
            <a:off x="282403" y="3619032"/>
            <a:ext cx="10001251" cy="569913"/>
            <a:chOff x="1248" y="2631"/>
            <a:chExt cx="6300" cy="359"/>
          </a:xfrm>
        </p:grpSpPr>
        <p:sp>
          <p:nvSpPr>
            <p:cNvPr id="40" name="Line 13"/>
            <p:cNvSpPr>
              <a:spLocks noChangeShapeType="1"/>
            </p:cNvSpPr>
            <p:nvPr/>
          </p:nvSpPr>
          <p:spPr bwMode="gray">
            <a:xfrm flipV="1">
              <a:off x="1440" y="2967"/>
              <a:ext cx="5966" cy="23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42" name="Text Box 15"/>
            <p:cNvSpPr txBox="1">
              <a:spLocks noChangeArrowheads="1"/>
            </p:cNvSpPr>
            <p:nvPr/>
          </p:nvSpPr>
          <p:spPr bwMode="gray">
            <a:xfrm>
              <a:off x="1768" y="2631"/>
              <a:ext cx="578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Динамика социально-экономического развития округа (диаграммы)</a:t>
              </a:r>
            </a:p>
          </p:txBody>
        </p:sp>
        <p:sp>
          <p:nvSpPr>
            <p:cNvPr id="43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31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FFFF"/>
                  </a:solidFill>
                </a:rPr>
                <a:t>20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44" name="Group 17"/>
          <p:cNvGrpSpPr>
            <a:grpSpLocks/>
          </p:cNvGrpSpPr>
          <p:nvPr/>
        </p:nvGrpSpPr>
        <p:grpSpPr bwMode="auto">
          <a:xfrm>
            <a:off x="282403" y="4296441"/>
            <a:ext cx="7886702" cy="566738"/>
            <a:chOff x="1248" y="3222"/>
            <a:chExt cx="4968" cy="357"/>
          </a:xfrm>
        </p:grpSpPr>
        <p:sp>
          <p:nvSpPr>
            <p:cNvPr id="45" name="Line 18"/>
            <p:cNvSpPr>
              <a:spLocks noChangeShapeType="1"/>
            </p:cNvSpPr>
            <p:nvPr/>
          </p:nvSpPr>
          <p:spPr bwMode="gray">
            <a:xfrm flipV="1">
              <a:off x="1441" y="3564"/>
              <a:ext cx="4125" cy="15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47" name="Text Box 20"/>
            <p:cNvSpPr txBox="1">
              <a:spLocks noChangeArrowheads="1"/>
            </p:cNvSpPr>
            <p:nvPr/>
          </p:nvSpPr>
          <p:spPr bwMode="gray">
            <a:xfrm>
              <a:off x="1752" y="3222"/>
              <a:ext cx="446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Каковы основные параметры бюджета </a:t>
              </a:r>
              <a:r>
                <a:rPr lang="ru-RU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округа</a:t>
              </a:r>
              <a:endPara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31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FFFF"/>
                  </a:solidFill>
                </a:rPr>
                <a:t>21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49" name="Group 2"/>
          <p:cNvGrpSpPr>
            <a:grpSpLocks/>
          </p:cNvGrpSpPr>
          <p:nvPr/>
        </p:nvGrpSpPr>
        <p:grpSpPr bwMode="auto">
          <a:xfrm>
            <a:off x="282403" y="4966780"/>
            <a:ext cx="10988676" cy="576263"/>
            <a:chOff x="1248" y="1436"/>
            <a:chExt cx="6922" cy="363"/>
          </a:xfrm>
        </p:grpSpPr>
        <p:sp>
          <p:nvSpPr>
            <p:cNvPr id="50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6730" cy="9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52" name="Text Box 5"/>
            <p:cNvSpPr txBox="1">
              <a:spLocks noChangeArrowheads="1"/>
            </p:cNvSpPr>
            <p:nvPr/>
          </p:nvSpPr>
          <p:spPr bwMode="gray">
            <a:xfrm>
              <a:off x="1736" y="1436"/>
              <a:ext cx="599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Сколько налоговых и неналоговых доходов поступает в бюджет округа</a:t>
              </a:r>
            </a:p>
          </p:txBody>
        </p:sp>
        <p:sp>
          <p:nvSpPr>
            <p:cNvPr id="53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31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FFFF"/>
                  </a:solidFill>
                </a:rPr>
                <a:t>22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54" name="Group 22"/>
          <p:cNvGrpSpPr>
            <a:grpSpLocks/>
          </p:cNvGrpSpPr>
          <p:nvPr/>
        </p:nvGrpSpPr>
        <p:grpSpPr bwMode="auto">
          <a:xfrm>
            <a:off x="293507" y="5644350"/>
            <a:ext cx="7594600" cy="555625"/>
            <a:chOff x="1248" y="3230"/>
            <a:chExt cx="4784" cy="350"/>
          </a:xfrm>
        </p:grpSpPr>
        <p:sp>
          <p:nvSpPr>
            <p:cNvPr id="55" name="Line 23"/>
            <p:cNvSpPr>
              <a:spLocks noChangeShapeType="1"/>
            </p:cNvSpPr>
            <p:nvPr/>
          </p:nvSpPr>
          <p:spPr bwMode="gray">
            <a:xfrm flipV="1">
              <a:off x="1440" y="3565"/>
              <a:ext cx="4592" cy="15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Rectangle 24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57" name="Text Box 25"/>
            <p:cNvSpPr txBox="1">
              <a:spLocks noChangeArrowheads="1"/>
            </p:cNvSpPr>
            <p:nvPr/>
          </p:nvSpPr>
          <p:spPr bwMode="gray">
            <a:xfrm>
              <a:off x="1761" y="3240"/>
              <a:ext cx="395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altLang="ru-RU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Как </a:t>
              </a:r>
              <a:r>
                <a:rPr lang="ru-RU" altLang="ru-RU" sz="24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зачисляются </a:t>
              </a:r>
              <a:r>
                <a:rPr lang="ru-RU" altLang="ru-RU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налоги на территории </a:t>
              </a:r>
              <a:r>
                <a:rPr lang="ru-RU" altLang="ru-RU" sz="24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округа</a:t>
              </a:r>
              <a:endPara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" name="Text Box 26"/>
            <p:cNvSpPr txBox="1">
              <a:spLocks noChangeArrowheads="1"/>
            </p:cNvSpPr>
            <p:nvPr/>
          </p:nvSpPr>
          <p:spPr bwMode="gray">
            <a:xfrm>
              <a:off x="1296" y="3244"/>
              <a:ext cx="31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FFFF"/>
                  </a:solidFill>
                </a:rPr>
                <a:t>23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59" name="Group 7"/>
          <p:cNvGrpSpPr>
            <a:grpSpLocks/>
          </p:cNvGrpSpPr>
          <p:nvPr/>
        </p:nvGrpSpPr>
        <p:grpSpPr bwMode="auto">
          <a:xfrm>
            <a:off x="300138" y="6264816"/>
            <a:ext cx="11070089" cy="555625"/>
            <a:chOff x="1248" y="2030"/>
            <a:chExt cx="6539" cy="350"/>
          </a:xfrm>
        </p:grpSpPr>
        <p:sp>
          <p:nvSpPr>
            <p:cNvPr id="60" name="Line 8"/>
            <p:cNvSpPr>
              <a:spLocks noChangeShapeType="1"/>
            </p:cNvSpPr>
            <p:nvPr/>
          </p:nvSpPr>
          <p:spPr bwMode="gray">
            <a:xfrm flipV="1">
              <a:off x="1440" y="2365"/>
              <a:ext cx="6347" cy="15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62" name="Text Box 10"/>
            <p:cNvSpPr txBox="1">
              <a:spLocks noChangeArrowheads="1"/>
            </p:cNvSpPr>
            <p:nvPr/>
          </p:nvSpPr>
          <p:spPr bwMode="gray">
            <a:xfrm>
              <a:off x="1725" y="2034"/>
              <a:ext cx="563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Из каких поступлений сформированы доходы бюджета округа в </a:t>
              </a:r>
              <a:r>
                <a:rPr lang="ru-RU" altLang="ru-RU" sz="24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2025 </a:t>
              </a:r>
              <a:r>
                <a:rPr lang="ru-RU" altLang="ru-RU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г.</a:t>
              </a:r>
            </a:p>
          </p:txBody>
        </p:sp>
        <p:sp>
          <p:nvSpPr>
            <p:cNvPr id="63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9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FFFF"/>
                  </a:solidFill>
                </a:rPr>
                <a:t>24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0191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split orient="vert"/>
      </p:transition>
    </mc:Choice>
    <mc:Fallback xmlns="">
      <p:transition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альтернативный процесс 4"/>
          <p:cNvSpPr/>
          <p:nvPr/>
        </p:nvSpPr>
        <p:spPr>
          <a:xfrm>
            <a:off x="1524000" y="49213"/>
            <a:ext cx="8840788" cy="787400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муниципального округа по разделам бюджетной классификации на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2025-2027гг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.,тыс.руб.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4011090"/>
              </p:ext>
            </p:extLst>
          </p:nvPr>
        </p:nvGraphicFramePr>
        <p:xfrm>
          <a:off x="456644" y="877434"/>
          <a:ext cx="11286623" cy="5227359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4016940"/>
                <a:gridCol w="2162774"/>
                <a:gridCol w="2583697"/>
                <a:gridCol w="2523212"/>
              </a:tblGrid>
              <a:tr h="4125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 </a:t>
                      </a:r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 </a:t>
                      </a:r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</a:t>
                      </a:r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 </a:t>
                      </a:r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</a:t>
                      </a:r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986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 РАСХОДОВ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1 077 881,2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1 025 332,3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1 085 739,7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375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вопросы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145 809,1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128 618,2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130 458,6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054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оборона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1 208,1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1 321,3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1 368,1</a:t>
                      </a:r>
                    </a:p>
                  </a:txBody>
                  <a:tcPr marL="9525" marR="9525" marT="9525" marB="0" anchor="ctr"/>
                </a:tc>
              </a:tr>
              <a:tr h="254960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38 945,1</a:t>
                      </a:r>
                    </a:p>
                    <a:p>
                      <a:pPr algn="r" fontAlgn="ctr"/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38 241,9</a:t>
                      </a:r>
                    </a:p>
                    <a:p>
                      <a:pPr algn="r" fontAlgn="ctr"/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38 211,7</a:t>
                      </a:r>
                    </a:p>
                    <a:p>
                      <a:pPr algn="r" fontAlgn="ctr"/>
                      <a:endParaRPr lang="ru-RU" sz="1800" b="1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374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106 129,0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101 944,2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107 493,1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986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83 495,2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72 943,3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97 300,1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986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 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547 286,5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512 456,2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518 032,4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986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 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119 078,1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119 231,0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125 101,5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986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 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26 983,0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26 983,0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27 033,0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986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 и спорт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5 013,9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4 539,8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4 359,8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986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массовой информации 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3 930,9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3 930,9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3 930,9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872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Обслуживание  государственного и муниципального долга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2,3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986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Условно </a:t>
                      </a:r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утверждаемые </a:t>
                      </a:r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15 122,5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32 450,5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1832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split orient="vert"/>
      </p:transition>
    </mc:Choice>
    <mc:Fallback xmlns="">
      <p:transition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альтернативный процесс 4"/>
          <p:cNvSpPr/>
          <p:nvPr/>
        </p:nvSpPr>
        <p:spPr>
          <a:xfrm>
            <a:off x="1631951" y="44451"/>
            <a:ext cx="8785225" cy="1152525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муниципального округа по разделам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бюджетной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классификации на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год,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8471532"/>
              </p:ext>
            </p:extLst>
          </p:nvPr>
        </p:nvGraphicFramePr>
        <p:xfrm>
          <a:off x="643467" y="804333"/>
          <a:ext cx="9626600" cy="6053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35888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split orient="vert"/>
      </p:transition>
    </mc:Choice>
    <mc:Fallback xmlns="">
      <p:transition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альтернативный процесс 4"/>
          <p:cNvSpPr/>
          <p:nvPr/>
        </p:nvSpPr>
        <p:spPr>
          <a:xfrm>
            <a:off x="1012054" y="0"/>
            <a:ext cx="10341746" cy="1152525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муниципального округа по разделам и подразделам бюджетной классификации на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и на плановый период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2026-2027 годов,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6060980"/>
              </p:ext>
            </p:extLst>
          </p:nvPr>
        </p:nvGraphicFramePr>
        <p:xfrm>
          <a:off x="86927" y="1090863"/>
          <a:ext cx="12028873" cy="5648605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751498"/>
                <a:gridCol w="3882602"/>
                <a:gridCol w="1043952"/>
                <a:gridCol w="1022064"/>
                <a:gridCol w="1061557"/>
                <a:gridCol w="778933"/>
                <a:gridCol w="1326572"/>
                <a:gridCol w="1187648"/>
                <a:gridCol w="974047"/>
              </a:tblGrid>
              <a:tr h="7890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з/</a:t>
                      </a:r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Пз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92" marR="3192" marT="31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92" marR="3192" marT="31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2024г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  (первоначальный план)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92" marR="3192" marT="31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2024г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  (уточненный план)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92" marR="3192" marT="31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92" marR="3192" marT="31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вес,%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92" marR="3192" marT="31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первоначальному 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плану  бюджета на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2024г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,%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92" marR="3192" marT="31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92" marR="3192" marT="31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92" marR="3192" marT="3192" marB="0" anchor="ctr"/>
                </a:tc>
              </a:tr>
              <a:tr h="20116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Общегосударственные вопросы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113 612,45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131 263,63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145 809,12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128 618,21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130 458,55</a:t>
                      </a:r>
                    </a:p>
                  </a:txBody>
                  <a:tcPr marL="9525" marR="9525" marT="9525" marB="0" anchor="ctr"/>
                </a:tc>
              </a:tr>
              <a:tr h="59262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3 295,32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3 433,63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2 744,00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2 744,00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2 744,00</a:t>
                      </a:r>
                    </a:p>
                  </a:txBody>
                  <a:tcPr marL="9525" marR="9525" marT="9525" marB="0" anchor="ctr"/>
                </a:tc>
              </a:tr>
              <a:tr h="78901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1 132,87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1 420,75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1 231,53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108,7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1 161,53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1 173,53</a:t>
                      </a:r>
                    </a:p>
                  </a:txBody>
                  <a:tcPr marL="9525" marR="9525" marT="9525" marB="0" anchor="ctr"/>
                </a:tc>
              </a:tr>
              <a:tr h="78901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63 127,42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75 907,76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79 595,98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126,1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69 515,98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69 565,61</a:t>
                      </a:r>
                    </a:p>
                  </a:txBody>
                  <a:tcPr marL="9525" marR="9525" marT="9525" marB="0" anchor="ctr"/>
                </a:tc>
              </a:tr>
              <a:tr h="20116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Судебная система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7,50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394,7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70,30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7,40</a:t>
                      </a:r>
                    </a:p>
                  </a:txBody>
                  <a:tcPr marL="9525" marR="9525" marT="9525" marB="0" anchor="ctr"/>
                </a:tc>
              </a:tr>
              <a:tr h="59262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15 271,72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16 839,32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16 088,17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105,3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16 088,17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16 179,78</a:t>
                      </a:r>
                    </a:p>
                  </a:txBody>
                  <a:tcPr marL="9525" marR="9525" marT="9525" marB="0" anchor="ctr"/>
                </a:tc>
              </a:tr>
              <a:tr h="20116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Обеспечение проведения выборов и референдумов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</a:tr>
              <a:tr h="21232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Резервные фонды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625,28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140,59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479,8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3 000,00</a:t>
                      </a:r>
                    </a:p>
                  </a:txBody>
                  <a:tcPr marL="9525" marR="9525" marT="9525" marB="0" anchor="ctr"/>
                </a:tc>
              </a:tr>
              <a:tr h="20116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общегосударственные вопросы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30 157,94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33 514,68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41 141,94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136,4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37 038,24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37 788,24</a:t>
                      </a:r>
                    </a:p>
                  </a:txBody>
                  <a:tcPr marL="9525" marR="9525" marT="9525" marB="0" anchor="ctr"/>
                </a:tc>
              </a:tr>
              <a:tr h="20116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Национальная оборона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894,30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1 070,50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1 208,10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135,1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1 321,30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1 368,10</a:t>
                      </a:r>
                    </a:p>
                  </a:txBody>
                  <a:tcPr marL="9525" marR="9525" marT="9525" marB="0" anchor="ctr"/>
                </a:tc>
              </a:tr>
              <a:tr h="39622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Мобилизационная и вневойсковая подготовка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894,30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1 070,50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1 208,10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135,1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1321,30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1368,10</a:t>
                      </a:r>
                    </a:p>
                  </a:txBody>
                  <a:tcPr marL="9525" marR="9525" marT="9525" marB="0" anchor="ctr"/>
                </a:tc>
              </a:tr>
              <a:tr h="48194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30 037,87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36 469,54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38 945,07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129,7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38 241,93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38 211,73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7524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split orient="vert"/>
      </p:transition>
    </mc:Choice>
    <mc:Fallback xmlns="">
      <p:transition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4918348"/>
              </p:ext>
            </p:extLst>
          </p:nvPr>
        </p:nvGraphicFramePr>
        <p:xfrm>
          <a:off x="0" y="720529"/>
          <a:ext cx="12192000" cy="734712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547007"/>
                <a:gridCol w="3355522"/>
                <a:gridCol w="1445078"/>
                <a:gridCol w="1053193"/>
                <a:gridCol w="1118507"/>
                <a:gridCol w="1012372"/>
                <a:gridCol w="1298121"/>
                <a:gridCol w="1143000"/>
                <a:gridCol w="1219200"/>
              </a:tblGrid>
              <a:tr h="51204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з/</a:t>
                      </a:r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Пз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92" marR="3192" marT="31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92" marR="3192" marT="31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2024г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  (первоначальный план)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92" marR="3192" marT="31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2024г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  (уточненный план)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92" marR="3192" marT="31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92" marR="3192" marT="31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вес,%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92" marR="3192" marT="31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первоначальному 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плану  бюджета на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2024г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,%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92" marR="3192" marT="31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92" marR="3192" marT="31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92" marR="3192" marT="3192" marB="0" anchor="ctr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7321684"/>
              </p:ext>
            </p:extLst>
          </p:nvPr>
        </p:nvGraphicFramePr>
        <p:xfrm>
          <a:off x="0" y="1498600"/>
          <a:ext cx="12124267" cy="5291672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559422"/>
                <a:gridCol w="3365884"/>
                <a:gridCol w="1444376"/>
                <a:gridCol w="1045049"/>
                <a:gridCol w="1138509"/>
                <a:gridCol w="1028056"/>
                <a:gridCol w="1282947"/>
                <a:gridCol w="1147005"/>
                <a:gridCol w="1113019"/>
              </a:tblGrid>
              <a:tr h="70286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62,48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120,00</a:t>
                      </a:r>
                    </a:p>
                  </a:txBody>
                  <a:tcPr marL="9525" marR="9525" marT="9525" marB="0" anchor="ctr"/>
                </a:tc>
              </a:tr>
              <a:tr h="27467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Национальная экономика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493 957,16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298 822,42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106 128,97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101 944,21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107 493,11</a:t>
                      </a:r>
                    </a:p>
                  </a:txBody>
                  <a:tcPr marL="9525" marR="9525" marT="9525" marB="0" anchor="ctr"/>
                </a:tc>
              </a:tr>
              <a:tr h="31391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Топливно-энергетический комплекс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1 001,89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1 125,81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1 223,20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122,1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1 179,40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1 179,40</a:t>
                      </a:r>
                    </a:p>
                  </a:txBody>
                  <a:tcPr marL="9525" marR="9525" marT="9525" marB="0" anchor="ctr"/>
                </a:tc>
              </a:tr>
              <a:tr h="27467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Сельское хозяйство и рыболовство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52 562,54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63 436,91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59 828,70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113,8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63 210,30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62 178,00</a:t>
                      </a:r>
                    </a:p>
                  </a:txBody>
                  <a:tcPr marL="9525" marR="9525" marT="9525" marB="0" anchor="ctr"/>
                </a:tc>
              </a:tr>
              <a:tr h="19756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Водное хозяйство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1 663,04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</a:tr>
              <a:tr h="27467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Транспорт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16 822,93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4 521,70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47,6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8 000,00</a:t>
                      </a:r>
                    </a:p>
                  </a:txBody>
                  <a:tcPr marL="9525" marR="9525" marT="9525" marB="0" anchor="ctr"/>
                </a:tc>
              </a:tr>
              <a:tr h="19756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Дорожное хозяйство (дорожные фонды)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411 035,32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219 349,51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26 397,50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19 124,20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25 470,90</a:t>
                      </a:r>
                    </a:p>
                  </a:txBody>
                  <a:tcPr marL="9525" marR="9525" marT="9525" marB="0" anchor="ctr"/>
                </a:tc>
              </a:tr>
              <a:tr h="29390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Связь и информатика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662,30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1 238,00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1 069,53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161,5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1 075,26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1 075,26</a:t>
                      </a:r>
                    </a:p>
                  </a:txBody>
                  <a:tcPr marL="9525" marR="9525" marT="9525" marB="0" anchor="ctr"/>
                </a:tc>
              </a:tr>
              <a:tr h="38534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вопросы в области национальной экономики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10 209,13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9 150,49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9 610,04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94,1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9 355,04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9 589,54</a:t>
                      </a:r>
                    </a:p>
                  </a:txBody>
                  <a:tcPr marL="9525" marR="9525" marT="9525" marB="0" anchor="ctr"/>
                </a:tc>
              </a:tr>
              <a:tr h="19756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Жилищно-коммунальное хозяйство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142 841,96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134 142,87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83 495,20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58,5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72 943,30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97 300,10</a:t>
                      </a:r>
                    </a:p>
                  </a:txBody>
                  <a:tcPr marL="9525" marR="9525" marT="9525" marB="0" anchor="ctr"/>
                </a:tc>
              </a:tr>
              <a:tr h="19756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Жилищное хозяйство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1 701,29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9 337,32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750,00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5 973,80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23 880,90</a:t>
                      </a:r>
                    </a:p>
                  </a:txBody>
                  <a:tcPr marL="9525" marR="9525" marT="9525" marB="0" anchor="ctr"/>
                </a:tc>
              </a:tr>
              <a:tr h="19756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Коммунальное хозяйство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80 920,27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64 928,30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21 611,40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22 444,60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20 994,30</a:t>
                      </a:r>
                    </a:p>
                  </a:txBody>
                  <a:tcPr marL="9525" marR="9525" marT="9525" marB="0" anchor="ctr"/>
                </a:tc>
              </a:tr>
              <a:tr h="25646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Благоустройство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50 795,17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46 830,88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44 876,75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27 600,22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35 500,22</a:t>
                      </a:r>
                    </a:p>
                  </a:txBody>
                  <a:tcPr marL="9525" marR="9525" marT="9525" marB="0" anchor="ctr"/>
                </a:tc>
              </a:tr>
              <a:tr h="38534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вопросы в области жилищно-коммунального хозяйства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9 425,24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13 046,36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16 257,05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172,5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16 924,68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16 924,68</a:t>
                      </a:r>
                    </a:p>
                  </a:txBody>
                  <a:tcPr marL="9525" marR="9525" marT="9525" marB="0" anchor="ctr"/>
                </a:tc>
              </a:tr>
              <a:tr h="19756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Образование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429 309,54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540 640,96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547 286,51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127,5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512 456,16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518 032,41</a:t>
                      </a:r>
                    </a:p>
                  </a:txBody>
                  <a:tcPr marL="9525" marR="9525" marT="9525" marB="0" anchor="ctr"/>
                </a:tc>
              </a:tr>
              <a:tr h="19756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Дошкольное образование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97 661,66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114 984,95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126 121,48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129,1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125 085,18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128 085,18</a:t>
                      </a:r>
                    </a:p>
                  </a:txBody>
                  <a:tcPr marL="9525" marR="9525" marT="9525" marB="0" anchor="ctr"/>
                </a:tc>
              </a:tr>
              <a:tr h="27467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Общее образование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276 728,19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322 728,13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353 219,12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127,6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322 030,13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324 201,42</a:t>
                      </a:r>
                    </a:p>
                  </a:txBody>
                  <a:tcPr marL="9525" marR="9525" marT="9525" marB="0" anchor="ctr"/>
                </a:tc>
              </a:tr>
              <a:tr h="19756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Дополнительное образование детей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24 428,93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67 068,57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36 351,21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148,8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36 711,34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37 111,34</a:t>
                      </a:r>
                    </a:p>
                  </a:txBody>
                  <a:tcPr marL="9525" marR="9525" marT="9525" marB="0" anchor="ctr"/>
                </a:tc>
              </a:tr>
              <a:tr h="27467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вопросы в области образования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30 490,77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35 859,31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31 594,71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103,6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28 629,51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28 634,47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695635" y="97655"/>
            <a:ext cx="87533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муниципального округа по разделам и подразделам бюджетной классификации на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на плановый период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-202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годов,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63699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split orient="vert"/>
      </p:transition>
    </mc:Choice>
    <mc:Fallback xmlns="">
      <p:transition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18083" y="99848"/>
            <a:ext cx="90552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муниципального округа по разделам и подразделам бюджетной классификации на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и на плановый период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-202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годов,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0767425"/>
              </p:ext>
            </p:extLst>
          </p:nvPr>
        </p:nvGraphicFramePr>
        <p:xfrm>
          <a:off x="1" y="745538"/>
          <a:ext cx="12115800" cy="734712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647476"/>
                <a:gridCol w="2730627"/>
                <a:gridCol w="1156909"/>
                <a:gridCol w="1312545"/>
                <a:gridCol w="1270477"/>
                <a:gridCol w="1169512"/>
                <a:gridCol w="1463993"/>
                <a:gridCol w="1135857"/>
                <a:gridCol w="1228404"/>
              </a:tblGrid>
              <a:tr h="73251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з/</a:t>
                      </a:r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Пз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92" marR="3192" marT="31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92" marR="3192" marT="31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2024г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  (первоначальный план)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92" marR="3192" marT="31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2024г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  (уточненный план)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92" marR="3192" marT="31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92" marR="3192" marT="31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вес,%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92" marR="3192" marT="31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первоначальному 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плану  бюджета на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2024г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,%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92" marR="3192" marT="31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92" marR="3192" marT="31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92" marR="3192" marT="3192" marB="0" anchor="ctr"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9622250"/>
              </p:ext>
            </p:extLst>
          </p:nvPr>
        </p:nvGraphicFramePr>
        <p:xfrm>
          <a:off x="84666" y="1537964"/>
          <a:ext cx="12048068" cy="5028769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557178"/>
                <a:gridCol w="2754239"/>
                <a:gridCol w="1178067"/>
                <a:gridCol w="1316185"/>
                <a:gridCol w="1267438"/>
                <a:gridCol w="1186191"/>
                <a:gridCol w="1471755"/>
                <a:gridCol w="1144366"/>
                <a:gridCol w="1172649"/>
              </a:tblGrid>
              <a:tr h="36122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Культура, кинематография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259 374,99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156 112,39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119 078,12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119 231,03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125 101,49</a:t>
                      </a:r>
                    </a:p>
                  </a:txBody>
                  <a:tcPr marL="9525" marR="9525" marT="9525" marB="0" anchor="ctr"/>
                </a:tc>
              </a:tr>
              <a:tr h="23367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Культура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239 019,78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128 697,38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88 571,98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88 724,89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94 588,94</a:t>
                      </a:r>
                    </a:p>
                  </a:txBody>
                  <a:tcPr marL="9525" marR="9525" marT="9525" marB="0" anchor="ctr"/>
                </a:tc>
              </a:tr>
              <a:tr h="54012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вопросы в области культуры, кинематографии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20 355,21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27 415,01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30 506,14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149,9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30 506,14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30 512,54</a:t>
                      </a:r>
                    </a:p>
                  </a:txBody>
                  <a:tcPr marL="9525" marR="9525" marT="9525" marB="0" anchor="ctr"/>
                </a:tc>
              </a:tr>
              <a:tr h="32458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Социальная политика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21 993,08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16 233,33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26 983,03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122,7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26 983,03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27 033,03</a:t>
                      </a:r>
                    </a:p>
                  </a:txBody>
                  <a:tcPr marL="9525" marR="9525" marT="9525" marB="0" anchor="ctr"/>
                </a:tc>
              </a:tr>
              <a:tr h="29213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Пенсионное обеспечение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5 636,09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5 762,21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6 600,00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117,1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6 600,00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6 600,00</a:t>
                      </a:r>
                    </a:p>
                  </a:txBody>
                  <a:tcPr marL="9525" marR="9525" marT="9525" marB="0" anchor="ctr"/>
                </a:tc>
              </a:tr>
              <a:tr h="28322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Социальное обеспечение населения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452,90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700,10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530,63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117,2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530,63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580,63</a:t>
                      </a:r>
                    </a:p>
                  </a:txBody>
                  <a:tcPr marL="9525" marR="9525" marT="9525" marB="0" anchor="ctr"/>
                </a:tc>
              </a:tr>
              <a:tr h="23367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Охрана семьи и детства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14 905,95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8 621,38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19 852,40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133,2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19 852,40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19 852,40</a:t>
                      </a:r>
                    </a:p>
                  </a:txBody>
                  <a:tcPr marL="9525" marR="9525" marT="9525" marB="0" anchor="ctr"/>
                </a:tc>
              </a:tr>
              <a:tr h="41929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вопросы в области Социальной политики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998,13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1 149,65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</a:tr>
              <a:tr h="23367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Массовый спорт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3 949,35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6 955,30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5 013,89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127,0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4 539,76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4 359,76</a:t>
                      </a:r>
                    </a:p>
                  </a:txBody>
                  <a:tcPr marL="9525" marR="9525" marT="9525" marB="0" anchor="ctr"/>
                </a:tc>
              </a:tr>
              <a:tr h="23367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Массовый спорт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3 949,35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6 955,30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5 013,89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127,0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4 539,76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4 359,76</a:t>
                      </a:r>
                    </a:p>
                  </a:txBody>
                  <a:tcPr marL="9525" marR="9525" marT="9525" marB="0" anchor="ctr"/>
                </a:tc>
              </a:tr>
              <a:tr h="31139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Средства массовой информации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3 814,82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3 877,25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3 930,90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103,0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3 930,90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3 930,90</a:t>
                      </a:r>
                    </a:p>
                  </a:txBody>
                  <a:tcPr marL="9525" marR="9525" marT="9525" marB="0" anchor="ctr"/>
                </a:tc>
              </a:tr>
              <a:tr h="35792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Периодическая печать и издательства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3 814,82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3 877,25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3 930,90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103,0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3 930,90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3 930,90</a:t>
                      </a:r>
                    </a:p>
                  </a:txBody>
                  <a:tcPr marL="9525" marR="9525" marT="9525" marB="0" anchor="ctr"/>
                </a:tc>
              </a:tr>
              <a:tr h="42112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Обслуживание государственного и муниципального долга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</a:tr>
              <a:tr h="50040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Обслуживание государственного внутреннего и муниципального долга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</a:tr>
              <a:tr h="282644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Всего расходов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1 499 791,52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1 325 593,33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1 077 881,20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71,9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1 010 209,82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1 053 289,17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931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split orient="vert"/>
      </p:transition>
    </mc:Choice>
    <mc:Fallback xmlns="">
      <p:transition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альтернативный процесс 3"/>
          <p:cNvSpPr/>
          <p:nvPr/>
        </p:nvSpPr>
        <p:spPr>
          <a:xfrm>
            <a:off x="1524001" y="93663"/>
            <a:ext cx="8964613" cy="887412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Программные и непрограммные расходы бюджета муниципального округа на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-202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годы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Схема 17"/>
          <p:cNvGraphicFramePr/>
          <p:nvPr/>
        </p:nvGraphicFramePr>
        <p:xfrm>
          <a:off x="1631950" y="1124744"/>
          <a:ext cx="8208466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Овал 4"/>
          <p:cNvSpPr/>
          <p:nvPr/>
        </p:nvSpPr>
        <p:spPr>
          <a:xfrm>
            <a:off x="5620905" y="2521743"/>
            <a:ext cx="1211695" cy="52164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sp>
        <p:nvSpPr>
          <p:cNvPr id="6" name="Овал 5"/>
          <p:cNvSpPr/>
          <p:nvPr/>
        </p:nvSpPr>
        <p:spPr>
          <a:xfrm>
            <a:off x="9283114" y="2494169"/>
            <a:ext cx="1205500" cy="6477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sp>
        <p:nvSpPr>
          <p:cNvPr id="19" name="Прямоугольник с двумя скругленными противолежащими углами 18"/>
          <p:cNvSpPr/>
          <p:nvPr/>
        </p:nvSpPr>
        <p:spPr>
          <a:xfrm>
            <a:off x="2049462" y="2564283"/>
            <a:ext cx="1081088" cy="436562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762125" y="6224588"/>
            <a:ext cx="2736850" cy="2159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FF0000"/>
                </a:solidFill>
              </a:rPr>
              <a:t>Программные расходы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386388" y="6088064"/>
            <a:ext cx="3435350" cy="51593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70C0"/>
                </a:solidFill>
              </a:rPr>
              <a:t>Непрограммные расходы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49388" y="5365750"/>
            <a:ext cx="2579688" cy="288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946 394,27 </a:t>
            </a:r>
            <a:r>
              <a:rPr lang="ru-RU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524001" y="5666847"/>
            <a:ext cx="2424112" cy="2873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131 486,93 </a:t>
            </a:r>
            <a:r>
              <a:rPr lang="ru-RU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732339" y="5316539"/>
            <a:ext cx="2357436" cy="288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894 575,59 </a:t>
            </a:r>
            <a:r>
              <a:rPr lang="ru-RU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687888" y="5654675"/>
            <a:ext cx="2446337" cy="288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115 634,23 </a:t>
            </a:r>
            <a:r>
              <a:rPr lang="ru-RU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456266" y="5316538"/>
            <a:ext cx="2386300" cy="288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937 104,92 </a:t>
            </a:r>
            <a:r>
              <a:rPr lang="ru-RU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456265" y="5634039"/>
            <a:ext cx="2386301" cy="288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116 184,25 </a:t>
            </a:r>
            <a:r>
              <a:rPr lang="ru-RU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8" name="Диаграмма 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5154389"/>
              </p:ext>
            </p:extLst>
          </p:nvPr>
        </p:nvGraphicFramePr>
        <p:xfrm>
          <a:off x="4088343" y="2782564"/>
          <a:ext cx="4508235" cy="2916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9" name="Диаграмма 2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1197119"/>
              </p:ext>
            </p:extLst>
          </p:nvPr>
        </p:nvGraphicFramePr>
        <p:xfrm>
          <a:off x="7683765" y="2862264"/>
          <a:ext cx="4508235" cy="2916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2" name="Диаграмма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2919630"/>
              </p:ext>
            </p:extLst>
          </p:nvPr>
        </p:nvGraphicFramePr>
        <p:xfrm>
          <a:off x="74810" y="2616787"/>
          <a:ext cx="4894925" cy="2896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2617144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split orient="vert"/>
      </p:transition>
    </mc:Choice>
    <mc:Fallback xmlns="">
      <p:transition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альтернативный процесс 3"/>
          <p:cNvSpPr/>
          <p:nvPr/>
        </p:nvSpPr>
        <p:spPr>
          <a:xfrm>
            <a:off x="817015" y="83185"/>
            <a:ext cx="10413506" cy="603681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муниципального округа в разрезе муниципальных программ, тыс. руб.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8759352"/>
              </p:ext>
            </p:extLst>
          </p:nvPr>
        </p:nvGraphicFramePr>
        <p:xfrm>
          <a:off x="65314" y="857255"/>
          <a:ext cx="12042322" cy="5959279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4849447"/>
                <a:gridCol w="1626048"/>
                <a:gridCol w="1348034"/>
                <a:gridCol w="1415739"/>
                <a:gridCol w="1347513"/>
                <a:gridCol w="1455541"/>
              </a:tblGrid>
              <a:tr h="43232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6" marR="4996" marT="499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6" marR="4996" marT="499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6" marR="4996" marT="499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уровню </a:t>
                      </a:r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года, %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6" marR="4996" marT="499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6" marR="4996" marT="499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b="1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rtl="0" fontAlgn="ctr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6" marR="4996" marT="4996" marB="0" anchor="ctr"/>
                </a:tc>
              </a:tr>
              <a:tr h="43232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Обеспечение населения качественными услугами в сфере ЖКХ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52 191,18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21 100,00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21 922,30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20 400,00</a:t>
                      </a:r>
                    </a:p>
                  </a:txBody>
                  <a:tcPr marL="9525" marR="9525" marT="9525" marB="0" anchor="ctr"/>
                </a:tc>
              </a:tr>
              <a:tr h="22319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Формирование комфортной городской среды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4 559,70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</a:tr>
              <a:tr h="22319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Развитие транспортной системы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119 601,97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34 497,50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27 224,20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33 570,90</a:t>
                      </a:r>
                    </a:p>
                  </a:txBody>
                  <a:tcPr marL="9525" marR="9525" marT="9525" marB="0" anchor="ctr"/>
                </a:tc>
              </a:tr>
              <a:tr h="22319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Развитие образования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522 831,23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527 052,46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492 243,02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497 319,28</a:t>
                      </a:r>
                    </a:p>
                  </a:txBody>
                  <a:tcPr marL="9525" marR="9525" marT="9525" marB="0" anchor="ctr"/>
                </a:tc>
              </a:tr>
              <a:tr h="22319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Развитие физического культуры и спорта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8 008,44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5 843,52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73,0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5 369,39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5 189,38</a:t>
                      </a:r>
                    </a:p>
                  </a:txBody>
                  <a:tcPr marL="9525" marR="9525" marT="9525" marB="0" anchor="ctr"/>
                </a:tc>
              </a:tr>
              <a:tr h="22319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Управление муниципальными финансами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19 094,56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17 672,02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92,6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16 669,73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17 761,34</a:t>
                      </a:r>
                    </a:p>
                  </a:txBody>
                  <a:tcPr marL="9525" marR="9525" marT="9525" marB="0" anchor="ctr"/>
                </a:tc>
              </a:tr>
              <a:tr h="22319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Развитие культуры  и спорта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174 844,47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143 330,94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82,0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143 462,94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149 833,39</a:t>
                      </a:r>
                    </a:p>
                  </a:txBody>
                  <a:tcPr marL="9525" marR="9525" marT="9525" marB="0" anchor="ctr"/>
                </a:tc>
              </a:tr>
              <a:tr h="22319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Развитие предпринимательства и туризма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1 340,91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2 007,00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149,7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2 007,00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2 007,00</a:t>
                      </a:r>
                    </a:p>
                  </a:txBody>
                  <a:tcPr marL="9525" marR="9525" marT="9525" marB="0" anchor="ctr"/>
                </a:tc>
              </a:tr>
              <a:tr h="43232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Информационное общество и внедрение современных информационных технологий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5 176,08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5 282,90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102,1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5 282,90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5 282,90</a:t>
                      </a:r>
                    </a:p>
                  </a:txBody>
                  <a:tcPr marL="9525" marR="9525" marT="9525" marB="0" anchor="ctr"/>
                </a:tc>
              </a:tr>
              <a:tr h="22319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Управление муниципальным имуществом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114 221,56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2 000,00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6 743,80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25 130,90</a:t>
                      </a:r>
                    </a:p>
                  </a:txBody>
                  <a:tcPr marL="9525" marR="9525" marT="9525" marB="0" anchor="ctr"/>
                </a:tc>
              </a:tr>
              <a:tr h="22905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Обеспечением жильем молодых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1 008,00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391,50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391,50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391,50</a:t>
                      </a:r>
                    </a:p>
                  </a:txBody>
                  <a:tcPr marL="9525" marR="9525" marT="9525" marB="0" anchor="ctr"/>
                </a:tc>
              </a:tr>
              <a:tr h="22319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Социальная поддержка граждан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12 001,08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24 217,73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24 217,73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24 267,73</a:t>
                      </a:r>
                    </a:p>
                  </a:txBody>
                  <a:tcPr marL="9525" marR="9525" marT="9525" marB="0" anchor="ctr"/>
                </a:tc>
              </a:tr>
              <a:tr h="22319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Развитие агропромышленного комплекса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65 436,91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59 828,70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91,4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63 210,30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62 178,00</a:t>
                      </a:r>
                    </a:p>
                  </a:txBody>
                  <a:tcPr marL="9525" marR="9525" marT="9525" marB="0" anchor="ctr"/>
                </a:tc>
              </a:tr>
              <a:tr h="64598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Защита населения и территорий от чрезвычайных ситуаций и обеспечение пожарной  безопасности и безопасности людей на водных объектах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37 327,06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39 794,60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106,6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39 097,19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39 067,00</a:t>
                      </a:r>
                    </a:p>
                  </a:txBody>
                  <a:tcPr marL="9525" marR="9525" marT="9525" marB="0" anchor="ctr"/>
                </a:tc>
              </a:tr>
              <a:tr h="43232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Обеспечение общественного порядка и противодействия преступности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20,00</a:t>
                      </a:r>
                    </a:p>
                  </a:txBody>
                  <a:tcPr marL="9525" marR="9525" marT="9525" marB="0" anchor="ctr"/>
                </a:tc>
              </a:tr>
              <a:tr h="22319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Развитие муниципальной службы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29,90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334,4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9525" marR="9525" marT="9525" marB="0" anchor="ctr"/>
                </a:tc>
              </a:tr>
              <a:tr h="40937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Благоустройство территорий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66 722,30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63 215,40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94,7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46 573,60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54 545,60</a:t>
                      </a:r>
                    </a:p>
                  </a:txBody>
                  <a:tcPr marL="9525" marR="9525" marT="9525" marB="0" anchor="ctr"/>
                </a:tc>
              </a:tr>
              <a:tr h="25182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Укрепление общественного здоровья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38,85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103,0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40,00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40,00</a:t>
                      </a:r>
                    </a:p>
                  </a:txBody>
                  <a:tcPr marL="9525" marR="9525" marT="9525" marB="0" anchor="ctr"/>
                </a:tc>
              </a:tr>
              <a:tr h="22319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ИТОГО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1 204 454,20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946 394,27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78,6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894 575,60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937 104,92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8359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split orient="vert"/>
      </p:transition>
    </mc:Choice>
    <mc:Fallback xmlns="">
      <p:transition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Блок-схема: альтернативный процесс 6"/>
          <p:cNvSpPr/>
          <p:nvPr/>
        </p:nvSpPr>
        <p:spPr>
          <a:xfrm>
            <a:off x="1343025" y="-26988"/>
            <a:ext cx="8845550" cy="792163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«Развитие образования Дивеевского муниципального округа Нижегородской области»</a:t>
            </a:r>
          </a:p>
        </p:txBody>
      </p:sp>
      <p:sp>
        <p:nvSpPr>
          <p:cNvPr id="19459" name="TextBox 7"/>
          <p:cNvSpPr txBox="1">
            <a:spLocks noChangeArrowheads="1"/>
          </p:cNvSpPr>
          <p:nvPr/>
        </p:nvSpPr>
        <p:spPr bwMode="auto">
          <a:xfrm>
            <a:off x="8578682" y="2387287"/>
            <a:ext cx="353711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Утверждена</a:t>
            </a:r>
            <a:r>
              <a:rPr lang="ru-RU" alt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постановлением администрации Дивеевского округа от 07.06.2021г.№ 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771</a:t>
            </a:r>
            <a:endParaRPr lang="ru-RU" alt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0" name="TextBox 9"/>
          <p:cNvSpPr txBox="1">
            <a:spLocks noChangeArrowheads="1"/>
          </p:cNvSpPr>
          <p:nvPr/>
        </p:nvSpPr>
        <p:spPr bwMode="auto">
          <a:xfrm>
            <a:off x="8116095" y="3763045"/>
            <a:ext cx="4262428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муниципальной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Дивеевского муниципального округа образовательной системы, обеспечивающей доступность качественного образования, отвечающего потребностям инновационного развития экономики округа, ожиданиям общества и каждого гражданина.</a:t>
            </a:r>
            <a:endParaRPr lang="ru-RU" alt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83076" y="806450"/>
            <a:ext cx="10005133" cy="366712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Услуги по муниципальной программе осуществляют</a:t>
            </a:r>
            <a:r>
              <a:rPr lang="ru-RU" dirty="0">
                <a:solidFill>
                  <a:schemeClr val="tx1"/>
                </a:solidFill>
                <a:cs typeface="Times New Roman" panose="02020603050405020304" pitchFamily="18" charset="0"/>
              </a:rPr>
              <a:t>: </a:t>
            </a:r>
            <a:endParaRPr lang="ru-RU" dirty="0">
              <a:cs typeface="Times New Roman" panose="02020603050405020304" pitchFamily="18" charset="0"/>
            </a:endParaRPr>
          </a:p>
        </p:txBody>
      </p:sp>
      <p:sp>
        <p:nvSpPr>
          <p:cNvPr id="11" name="Горизонтальный свиток 10"/>
          <p:cNvSpPr/>
          <p:nvPr/>
        </p:nvSpPr>
        <p:spPr>
          <a:xfrm>
            <a:off x="1083076" y="1241940"/>
            <a:ext cx="2058988" cy="925512"/>
          </a:xfrm>
          <a:prstGeom prst="horizontalScroll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общеобразовательных организаций</a:t>
            </a:r>
          </a:p>
        </p:txBody>
      </p:sp>
      <p:sp>
        <p:nvSpPr>
          <p:cNvPr id="12" name="Горизонтальный свиток 11"/>
          <p:cNvSpPr/>
          <p:nvPr/>
        </p:nvSpPr>
        <p:spPr>
          <a:xfrm>
            <a:off x="3655419" y="1245301"/>
            <a:ext cx="2057400" cy="925513"/>
          </a:xfrm>
          <a:prstGeom prst="horizontalScroll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детских садов</a:t>
            </a:r>
          </a:p>
        </p:txBody>
      </p:sp>
      <p:sp>
        <p:nvSpPr>
          <p:cNvPr id="13" name="Горизонтальный свиток 12"/>
          <p:cNvSpPr/>
          <p:nvPr/>
        </p:nvSpPr>
        <p:spPr>
          <a:xfrm>
            <a:off x="6057107" y="1207225"/>
            <a:ext cx="2058988" cy="925512"/>
          </a:xfrm>
          <a:prstGeom prst="horizontalScroll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учреждение дополнительного образования</a:t>
            </a:r>
          </a:p>
        </p:txBody>
      </p:sp>
      <p:sp>
        <p:nvSpPr>
          <p:cNvPr id="14" name="Горизонтальный свиток 13"/>
          <p:cNvSpPr/>
          <p:nvPr/>
        </p:nvSpPr>
        <p:spPr>
          <a:xfrm>
            <a:off x="8609013" y="1152526"/>
            <a:ext cx="2058987" cy="925512"/>
          </a:xfrm>
          <a:prstGeom prst="horizontalScroll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Централизованная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бухгалтерия</a:t>
            </a:r>
          </a:p>
        </p:txBody>
      </p:sp>
      <p:pic>
        <p:nvPicPr>
          <p:cNvPr id="19468" name="Picture 6" descr="https://generalexpo.ru/common/upload/obrazovani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6851" y="188913"/>
            <a:ext cx="147637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053138" y="5273676"/>
            <a:ext cx="4614862" cy="9636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013654"/>
              </p:ext>
            </p:extLst>
          </p:nvPr>
        </p:nvGraphicFramePr>
        <p:xfrm>
          <a:off x="0" y="2170815"/>
          <a:ext cx="7755467" cy="4291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66881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split orient="vert"/>
      </p:transition>
    </mc:Choice>
    <mc:Fallback xmlns="">
      <p:transition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альтернативный процесс 4"/>
          <p:cNvSpPr/>
          <p:nvPr/>
        </p:nvSpPr>
        <p:spPr>
          <a:xfrm>
            <a:off x="1524000" y="115888"/>
            <a:ext cx="8953500" cy="792162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«Развитие образования Дивеевского муниципального  округа Нижегородской области»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269507" y="866189"/>
            <a:ext cx="9207993" cy="3651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расходов по подпрограммам,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Выноска со стрелкой вправо 6"/>
          <p:cNvSpPr/>
          <p:nvPr/>
        </p:nvSpPr>
        <p:spPr>
          <a:xfrm>
            <a:off x="952500" y="1415257"/>
            <a:ext cx="4303713" cy="649288"/>
          </a:xfrm>
          <a:prstGeom prst="rightArrowCallou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"Развитие общего образования "</a:t>
            </a:r>
          </a:p>
        </p:txBody>
      </p:sp>
      <p:sp>
        <p:nvSpPr>
          <p:cNvPr id="8" name="Выноска со стрелкой вправо 7"/>
          <p:cNvSpPr/>
          <p:nvPr/>
        </p:nvSpPr>
        <p:spPr>
          <a:xfrm>
            <a:off x="952500" y="2162969"/>
            <a:ext cx="4289425" cy="649288"/>
          </a:xfrm>
          <a:prstGeom prst="rightArrowCallou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«Развитие дополнительного образования и воспитания детей и молодежи»</a:t>
            </a:r>
          </a:p>
        </p:txBody>
      </p:sp>
      <p:sp>
        <p:nvSpPr>
          <p:cNvPr id="9" name="Выноска со стрелкой вправо 8"/>
          <p:cNvSpPr/>
          <p:nvPr/>
        </p:nvSpPr>
        <p:spPr>
          <a:xfrm>
            <a:off x="958055" y="2891234"/>
            <a:ext cx="4278313" cy="849313"/>
          </a:xfrm>
          <a:prstGeom prst="rightArrowCallou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«Патриотическое воспитание и подготовка граждан в Дивеевском муниципальном округе к военной службе</a:t>
            </a:r>
            <a:r>
              <a:rPr lang="ru-RU" sz="1400" dirty="0">
                <a:solidFill>
                  <a:schemeClr val="tx1"/>
                </a:solidFill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10" name="Выноска со стрелкой вправо 9"/>
          <p:cNvSpPr/>
          <p:nvPr/>
        </p:nvSpPr>
        <p:spPr>
          <a:xfrm>
            <a:off x="950911" y="3830528"/>
            <a:ext cx="4292600" cy="806450"/>
          </a:xfrm>
          <a:prstGeom prst="rightArrowCallou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«Ресурсное обеспечение сферы образования в Дивеевском муниципальном округе»</a:t>
            </a:r>
          </a:p>
        </p:txBody>
      </p:sp>
      <p:sp>
        <p:nvSpPr>
          <p:cNvPr id="11" name="Выноска со стрелкой вправо 10"/>
          <p:cNvSpPr/>
          <p:nvPr/>
        </p:nvSpPr>
        <p:spPr>
          <a:xfrm>
            <a:off x="946146" y="4762611"/>
            <a:ext cx="4276725" cy="849312"/>
          </a:xfrm>
          <a:prstGeom prst="rightArrowCallou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«Социально-правовая защита детей в Дивеевском муниципальном округе»</a:t>
            </a:r>
          </a:p>
        </p:txBody>
      </p:sp>
      <p:sp>
        <p:nvSpPr>
          <p:cNvPr id="12" name="Выноска со стрелкой вправо 11"/>
          <p:cNvSpPr/>
          <p:nvPr/>
        </p:nvSpPr>
        <p:spPr>
          <a:xfrm>
            <a:off x="954084" y="5685236"/>
            <a:ext cx="4260850" cy="649287"/>
          </a:xfrm>
          <a:prstGeom prst="rightArrowCallou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«Обеспечение реализации муниципальной программы»</a:t>
            </a:r>
          </a:p>
        </p:txBody>
      </p:sp>
      <p:sp>
        <p:nvSpPr>
          <p:cNvPr id="13" name="Выноска со стрелкой вправо 12"/>
          <p:cNvSpPr/>
          <p:nvPr/>
        </p:nvSpPr>
        <p:spPr>
          <a:xfrm>
            <a:off x="982661" y="6416676"/>
            <a:ext cx="4297362" cy="379412"/>
          </a:xfrm>
          <a:prstGeom prst="rightArrowCallou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расходов по программе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734974" y="1582739"/>
            <a:ext cx="5557421" cy="515937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433 175,9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434 689,4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433 590,8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766045" y="2262189"/>
            <a:ext cx="5557421" cy="530225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16 170,5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16 506,5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16 406,5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734973" y="2941638"/>
            <a:ext cx="5619567" cy="671512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556,9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482,0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556,9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728382" y="3953559"/>
            <a:ext cx="5619567" cy="560387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56 207,6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19 623,5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25 818,5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703900" y="4918186"/>
            <a:ext cx="5619567" cy="538162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1 405,2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1 405,2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1 405,2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734973" y="5672825"/>
            <a:ext cx="5619567" cy="427037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19 536,4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19 536,4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19 541,4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734973" y="6338888"/>
            <a:ext cx="5619567" cy="45720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527 052,5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492 243,0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497 319,3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364538" y="1601788"/>
            <a:ext cx="1765300" cy="1762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90542" y="1307704"/>
            <a:ext cx="865188" cy="1762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8081883" y="1307704"/>
            <a:ext cx="863600" cy="1762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9698038" y="1307703"/>
            <a:ext cx="863600" cy="1762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</p:spTree>
    <p:extLst>
      <p:ext uri="{BB962C8B-B14F-4D97-AF65-F5344CB8AC3E}">
        <p14:creationId xmlns:p14="http://schemas.microsoft.com/office/powerpoint/2010/main" val="3162762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split orient="vert"/>
      </p:transition>
    </mc:Choice>
    <mc:Fallback xmlns="">
      <p:transition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06424" y="0"/>
            <a:ext cx="97840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Индикаторы достижения цели и показатели непосредственных результатов муниципальной программы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0030406"/>
              </p:ext>
            </p:extLst>
          </p:nvPr>
        </p:nvGraphicFramePr>
        <p:xfrm>
          <a:off x="89806" y="889907"/>
          <a:ext cx="11985172" cy="5826649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467422"/>
                <a:gridCol w="8400522"/>
                <a:gridCol w="539719"/>
                <a:gridCol w="586353"/>
                <a:gridCol w="631414"/>
                <a:gridCol w="709009"/>
                <a:gridCol w="650733"/>
              </a:tblGrid>
              <a:tr h="5504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 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9" marR="1499" marT="14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индикатора/ непосредственного результата 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9" marR="1499" marT="14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 измерения 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9" marR="1499" marT="14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9" marR="1499" marT="14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9" marR="1499" marT="14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9" marR="1499" marT="14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9" marR="1499" marT="1499" marB="0" anchor="ctr"/>
                </a:tc>
              </a:tr>
              <a:tr h="222296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1 «Развитие общего образования»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69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Отношение среднего балла единого государственного экзамена (в расчете на 1 предмет) в 10% ОБОО с лучшими результатами единого государственного экзамена к среднему баллу единого государственного экзамена (в расчете на 1 предмет) в 10% ОБОО с худшими результатами единого государственного экзамена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Отношение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800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 численности населения в возрасте 5-18 лет, охваченного образованием, в общей численности населения в возрасте 5-18 лет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145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 численности обучающихся государственных (муниципальных) ОБОО, которым предоставлена возможность обучаться в соответствии с основными современными требованиями, в общей численности обучающихся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430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 численности обучающихся по программам общего образования, участвующих в олимпиадах и конкурсах различного уровня, в общей численности обучающихся по программам общего образования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145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ОБОО, в которых создана универсальная безбарьерная среда, позволяющая обеспечить совместное обучение инвалидов и лиц, не имеющих нарушений развития, в общем количестве ОБОО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145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детей-инвалидов, получающих образовательные услуги в форме дистанционного обучения, от общего количества детей - инвалидов, которым это показано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255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детей-инвалидов, которым созданы условия для получения качественного начального общего, основного общего, среднего общего образования, в общей численности детей инвалидов школьного возраста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264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детей инвалидов в возрасте от 1,5 года до 7 лет, охваченных дошкольным образованием, в общей численности детей-инвалидов такого возраста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585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детей в возрасте от 5 до 18 лет, имеющих право на получение дополнительного образования в рамках системы персонифицированного финансирования в общей численности детей в возрасте от 5 до 18 лет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411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детей-инвалидов в возрасте от 5 до 18 лет, получающих дополнительное образование, от общей численности детей-инвалидов данного возраста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532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выпускников-инвалидов 9 и 11 классов, охваченных профориентационной работой, в общей численности выпускников-инвалидов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145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дошкольных образовательных организаций, в которых создана универсальная безбарьерная среда для инклюзивного образования детей-инвалидов, в общем количестве дошкольных образовательных организаций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145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общеобразовательных организаций, в которых создана универсальная безбарьерная средняя для инклюзивного образования детей-инвалидов, в общем количестве общеобразовательных организаций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68023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2 «Развитие дополнительного образования и воспитания детей и молодежи»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90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Охват детей в возрасте 5-18 лет дополнительными образовательными программами (удельный вес численности детей, получающих услуги дополнительного образования, в общей численности детей в возрасте 5-18 лет)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590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Охват организованными формами отдыха и оздоровления детей школьного возраста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5144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split orient="vert"/>
      </p:transition>
    </mc:Choice>
    <mc:Fallback xmlns="">
      <p:transition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9" name="Group 12"/>
          <p:cNvGrpSpPr>
            <a:grpSpLocks/>
          </p:cNvGrpSpPr>
          <p:nvPr/>
        </p:nvGrpSpPr>
        <p:grpSpPr bwMode="auto">
          <a:xfrm>
            <a:off x="265715" y="936462"/>
            <a:ext cx="5943601" cy="555626"/>
            <a:chOff x="1248" y="2640"/>
            <a:chExt cx="3744" cy="350"/>
          </a:xfrm>
        </p:grpSpPr>
        <p:sp>
          <p:nvSpPr>
            <p:cNvPr id="40" name="Line 13"/>
            <p:cNvSpPr>
              <a:spLocks noChangeShapeType="1"/>
            </p:cNvSpPr>
            <p:nvPr/>
          </p:nvSpPr>
          <p:spPr bwMode="gray">
            <a:xfrm flipV="1">
              <a:off x="1440" y="2977"/>
              <a:ext cx="3552" cy="13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42" name="Text Box 15"/>
            <p:cNvSpPr txBox="1">
              <a:spLocks noChangeArrowheads="1"/>
            </p:cNvSpPr>
            <p:nvPr/>
          </p:nvSpPr>
          <p:spPr bwMode="gray">
            <a:xfrm>
              <a:off x="1737" y="2651"/>
              <a:ext cx="303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altLang="ru-RU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Налоговые доходы бюджета </a:t>
              </a:r>
              <a:r>
                <a:rPr lang="ru-RU" altLang="ru-RU" sz="24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округа</a:t>
              </a:r>
              <a:endPara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31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 smtClean="0">
                  <a:solidFill>
                    <a:srgbClr val="FFFFFF"/>
                  </a:solidFill>
                </a:rPr>
                <a:t>2</a:t>
              </a:r>
              <a:r>
                <a:rPr lang="ru-RU" sz="2400" b="1" dirty="0" smtClean="0">
                  <a:solidFill>
                    <a:srgbClr val="FFFFFF"/>
                  </a:solidFill>
                </a:rPr>
                <a:t>5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44" name="Group 17"/>
          <p:cNvGrpSpPr>
            <a:grpSpLocks/>
          </p:cNvGrpSpPr>
          <p:nvPr/>
        </p:nvGrpSpPr>
        <p:grpSpPr bwMode="auto">
          <a:xfrm>
            <a:off x="269343" y="1600431"/>
            <a:ext cx="6432551" cy="565150"/>
            <a:chOff x="1248" y="3223"/>
            <a:chExt cx="4052" cy="356"/>
          </a:xfrm>
        </p:grpSpPr>
        <p:sp>
          <p:nvSpPr>
            <p:cNvPr id="45" name="Line 18"/>
            <p:cNvSpPr>
              <a:spLocks noChangeShapeType="1"/>
            </p:cNvSpPr>
            <p:nvPr/>
          </p:nvSpPr>
          <p:spPr bwMode="gray">
            <a:xfrm flipV="1">
              <a:off x="1441" y="3546"/>
              <a:ext cx="3744" cy="33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47" name="Text Box 20"/>
            <p:cNvSpPr txBox="1">
              <a:spLocks noChangeArrowheads="1"/>
            </p:cNvSpPr>
            <p:nvPr/>
          </p:nvSpPr>
          <p:spPr bwMode="gray">
            <a:xfrm>
              <a:off x="1710" y="3223"/>
              <a:ext cx="359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Неналоговые доходы бюджета округа</a:t>
              </a:r>
            </a:p>
          </p:txBody>
        </p:sp>
        <p:sp>
          <p:nvSpPr>
            <p:cNvPr id="48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31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FFFF"/>
                  </a:solidFill>
                </a:rPr>
                <a:t>26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49" name="Group 2"/>
          <p:cNvGrpSpPr>
            <a:grpSpLocks/>
          </p:cNvGrpSpPr>
          <p:nvPr/>
        </p:nvGrpSpPr>
        <p:grpSpPr bwMode="auto">
          <a:xfrm>
            <a:off x="290165" y="2293443"/>
            <a:ext cx="7310438" cy="555625"/>
            <a:chOff x="1248" y="1440"/>
            <a:chExt cx="4605" cy="350"/>
          </a:xfrm>
        </p:grpSpPr>
        <p:sp>
          <p:nvSpPr>
            <p:cNvPr id="50" name="Line 3"/>
            <p:cNvSpPr>
              <a:spLocks noChangeShapeType="1"/>
            </p:cNvSpPr>
            <p:nvPr/>
          </p:nvSpPr>
          <p:spPr bwMode="gray">
            <a:xfrm flipV="1">
              <a:off x="1440" y="1781"/>
              <a:ext cx="4413" cy="9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52" name="Text Box 5"/>
            <p:cNvSpPr txBox="1">
              <a:spLocks noChangeArrowheads="1"/>
            </p:cNvSpPr>
            <p:nvPr/>
          </p:nvSpPr>
          <p:spPr bwMode="gray">
            <a:xfrm>
              <a:off x="1723" y="1446"/>
              <a:ext cx="382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Безвозмездные поступления бюджета округа</a:t>
              </a:r>
            </a:p>
          </p:txBody>
        </p:sp>
        <p:sp>
          <p:nvSpPr>
            <p:cNvPr id="53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31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FFFF"/>
                  </a:solidFill>
                </a:rPr>
                <a:t>27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54" name="Group 22"/>
          <p:cNvGrpSpPr>
            <a:grpSpLocks/>
          </p:cNvGrpSpPr>
          <p:nvPr/>
        </p:nvGrpSpPr>
        <p:grpSpPr bwMode="auto">
          <a:xfrm>
            <a:off x="235992" y="4223777"/>
            <a:ext cx="11955826" cy="568325"/>
            <a:chOff x="1228" y="3230"/>
            <a:chExt cx="8045" cy="358"/>
          </a:xfrm>
        </p:grpSpPr>
        <p:sp>
          <p:nvSpPr>
            <p:cNvPr id="55" name="Line 23"/>
            <p:cNvSpPr>
              <a:spLocks noChangeShapeType="1"/>
            </p:cNvSpPr>
            <p:nvPr/>
          </p:nvSpPr>
          <p:spPr bwMode="gray">
            <a:xfrm>
              <a:off x="1440" y="3580"/>
              <a:ext cx="7651" cy="8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Rectangle 24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57" name="Text Box 25"/>
            <p:cNvSpPr txBox="1">
              <a:spLocks noChangeArrowheads="1"/>
            </p:cNvSpPr>
            <p:nvPr/>
          </p:nvSpPr>
          <p:spPr bwMode="gray">
            <a:xfrm>
              <a:off x="1736" y="3234"/>
              <a:ext cx="753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altLang="ru-RU" sz="24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Расходы бюджета муниципального округа по разделам бюджетной классификации</a:t>
              </a:r>
              <a:r>
                <a:rPr lang="ru-RU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" name="Text Box 26"/>
            <p:cNvSpPr txBox="1">
              <a:spLocks noChangeArrowheads="1"/>
            </p:cNvSpPr>
            <p:nvPr/>
          </p:nvSpPr>
          <p:spPr bwMode="gray">
            <a:xfrm>
              <a:off x="1228" y="3238"/>
              <a:ext cx="527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000" b="1" dirty="0" smtClean="0">
                  <a:solidFill>
                    <a:srgbClr val="FFFFFF"/>
                  </a:solidFill>
                </a:rPr>
                <a:t>30-31</a:t>
              </a:r>
              <a:endParaRPr lang="en-US" sz="20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59" name="Group 7"/>
          <p:cNvGrpSpPr>
            <a:grpSpLocks/>
          </p:cNvGrpSpPr>
          <p:nvPr/>
        </p:nvGrpSpPr>
        <p:grpSpPr bwMode="auto">
          <a:xfrm>
            <a:off x="263541" y="2963662"/>
            <a:ext cx="8205348" cy="500068"/>
            <a:chOff x="1248" y="2030"/>
            <a:chExt cx="5713" cy="359"/>
          </a:xfrm>
        </p:grpSpPr>
        <p:sp>
          <p:nvSpPr>
            <p:cNvPr id="60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5432" cy="9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62" name="Text Box 10"/>
            <p:cNvSpPr txBox="1">
              <a:spLocks noChangeArrowheads="1"/>
            </p:cNvSpPr>
            <p:nvPr/>
          </p:nvSpPr>
          <p:spPr bwMode="gray">
            <a:xfrm>
              <a:off x="1785" y="2047"/>
              <a:ext cx="5176" cy="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altLang="ru-RU" sz="24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Расходы бюджета Дивеевского муниципального округа</a:t>
              </a:r>
              <a:endPara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345" cy="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FFFF"/>
                  </a:solidFill>
                </a:rPr>
                <a:t>28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69" name="Group 12"/>
          <p:cNvGrpSpPr>
            <a:grpSpLocks/>
          </p:cNvGrpSpPr>
          <p:nvPr/>
        </p:nvGrpSpPr>
        <p:grpSpPr bwMode="auto">
          <a:xfrm>
            <a:off x="272266" y="3564730"/>
            <a:ext cx="5135448" cy="555626"/>
            <a:chOff x="1248" y="2640"/>
            <a:chExt cx="3299" cy="350"/>
          </a:xfrm>
        </p:grpSpPr>
        <p:sp>
          <p:nvSpPr>
            <p:cNvPr id="70" name="Line 13"/>
            <p:cNvSpPr>
              <a:spLocks noChangeShapeType="1"/>
            </p:cNvSpPr>
            <p:nvPr/>
          </p:nvSpPr>
          <p:spPr bwMode="gray">
            <a:xfrm flipV="1">
              <a:off x="1440" y="2986"/>
              <a:ext cx="3060" cy="4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72" name="Text Box 15"/>
            <p:cNvSpPr txBox="1">
              <a:spLocks noChangeArrowheads="1"/>
            </p:cNvSpPr>
            <p:nvPr/>
          </p:nvSpPr>
          <p:spPr bwMode="gray">
            <a:xfrm>
              <a:off x="1717" y="2646"/>
              <a:ext cx="283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altLang="ru-RU" sz="24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Условно утверждаемые расходы</a:t>
              </a:r>
              <a:endPara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3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31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 smtClean="0">
                  <a:solidFill>
                    <a:srgbClr val="FFFFFF"/>
                  </a:solidFill>
                </a:rPr>
                <a:t>2</a:t>
              </a:r>
              <a:r>
                <a:rPr lang="ru-RU" sz="2400" b="1" dirty="0" smtClean="0">
                  <a:solidFill>
                    <a:srgbClr val="FFFFFF"/>
                  </a:solidFill>
                </a:rPr>
                <a:t>9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34" name="Group 7"/>
          <p:cNvGrpSpPr>
            <a:grpSpLocks/>
          </p:cNvGrpSpPr>
          <p:nvPr/>
        </p:nvGrpSpPr>
        <p:grpSpPr bwMode="auto">
          <a:xfrm>
            <a:off x="222719" y="4893678"/>
            <a:ext cx="10152067" cy="555625"/>
            <a:chOff x="1220" y="2030"/>
            <a:chExt cx="6395" cy="350"/>
          </a:xfrm>
        </p:grpSpPr>
        <p:sp>
          <p:nvSpPr>
            <p:cNvPr id="35" name="Line 8"/>
            <p:cNvSpPr>
              <a:spLocks noChangeShapeType="1"/>
            </p:cNvSpPr>
            <p:nvPr/>
          </p:nvSpPr>
          <p:spPr bwMode="gray">
            <a:xfrm flipV="1">
              <a:off x="1440" y="2342"/>
              <a:ext cx="6136" cy="38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37" name="Text Box 10"/>
            <p:cNvSpPr txBox="1">
              <a:spLocks noChangeArrowheads="1"/>
            </p:cNvSpPr>
            <p:nvPr/>
          </p:nvSpPr>
          <p:spPr bwMode="gray">
            <a:xfrm>
              <a:off x="1722" y="2049"/>
              <a:ext cx="589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altLang="ru-RU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Расходы бюджета муниципального округа по разделам </a:t>
              </a:r>
              <a:r>
                <a:rPr lang="ru-RU" altLang="ru-RU" sz="24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 подразделам</a:t>
              </a:r>
              <a:endParaRPr lang="ru-RU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Text Box 11"/>
            <p:cNvSpPr txBox="1">
              <a:spLocks noChangeArrowheads="1"/>
            </p:cNvSpPr>
            <p:nvPr/>
          </p:nvSpPr>
          <p:spPr bwMode="gray">
            <a:xfrm>
              <a:off x="1220" y="2033"/>
              <a:ext cx="493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000" b="1" dirty="0" smtClean="0">
                  <a:solidFill>
                    <a:srgbClr val="FFFFFF"/>
                  </a:solidFill>
                </a:rPr>
                <a:t>32-34</a:t>
              </a:r>
              <a:endParaRPr lang="en-US" sz="20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64" name="Group 12"/>
          <p:cNvGrpSpPr>
            <a:grpSpLocks/>
          </p:cNvGrpSpPr>
          <p:nvPr/>
        </p:nvGrpSpPr>
        <p:grpSpPr bwMode="auto">
          <a:xfrm>
            <a:off x="265714" y="5517308"/>
            <a:ext cx="6461125" cy="584201"/>
            <a:chOff x="1248" y="2627"/>
            <a:chExt cx="4070" cy="368"/>
          </a:xfrm>
        </p:grpSpPr>
        <p:sp>
          <p:nvSpPr>
            <p:cNvPr id="65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801" cy="5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67" name="Text Box 15"/>
            <p:cNvSpPr txBox="1">
              <a:spLocks noChangeArrowheads="1"/>
            </p:cNvSpPr>
            <p:nvPr/>
          </p:nvSpPr>
          <p:spPr bwMode="gray">
            <a:xfrm>
              <a:off x="1737" y="2627"/>
              <a:ext cx="358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Программные и непрограммные расходы</a:t>
              </a:r>
              <a:endParaRPr lang="ru-RU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31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FFFF"/>
                  </a:solidFill>
                </a:rPr>
                <a:t>35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74" name="Group 17"/>
          <p:cNvGrpSpPr>
            <a:grpSpLocks/>
          </p:cNvGrpSpPr>
          <p:nvPr/>
        </p:nvGrpSpPr>
        <p:grpSpPr bwMode="auto">
          <a:xfrm>
            <a:off x="265714" y="6204694"/>
            <a:ext cx="7861301" cy="554039"/>
            <a:chOff x="1248" y="3230"/>
            <a:chExt cx="4952" cy="349"/>
          </a:xfrm>
        </p:grpSpPr>
        <p:sp>
          <p:nvSpPr>
            <p:cNvPr id="75" name="Line 18"/>
            <p:cNvSpPr>
              <a:spLocks noChangeShapeType="1"/>
            </p:cNvSpPr>
            <p:nvPr/>
          </p:nvSpPr>
          <p:spPr bwMode="gray">
            <a:xfrm flipV="1">
              <a:off x="1441" y="3564"/>
              <a:ext cx="4125" cy="15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77" name="Text Box 20"/>
            <p:cNvSpPr txBox="1">
              <a:spLocks noChangeArrowheads="1"/>
            </p:cNvSpPr>
            <p:nvPr/>
          </p:nvSpPr>
          <p:spPr bwMode="gray">
            <a:xfrm>
              <a:off x="1736" y="3244"/>
              <a:ext cx="446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Расходы в разрезе муниципальных программ</a:t>
              </a:r>
              <a:endPara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8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31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FFFF"/>
                  </a:solidFill>
                </a:rPr>
                <a:t>36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7666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5000">
        <p:split orient="vert"/>
      </p:transition>
    </mc:Choice>
    <mc:Fallback xmlns="">
      <p:transition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06424" y="0"/>
            <a:ext cx="97840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Индикаторы достижения цели и показатели непосредственных результатов муниципальной программы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7566240"/>
              </p:ext>
            </p:extLst>
          </p:nvPr>
        </p:nvGraphicFramePr>
        <p:xfrm>
          <a:off x="57152" y="791935"/>
          <a:ext cx="12074978" cy="5953255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470924"/>
                <a:gridCol w="8463468"/>
                <a:gridCol w="543763"/>
                <a:gridCol w="590747"/>
                <a:gridCol w="636145"/>
                <a:gridCol w="714322"/>
                <a:gridCol w="655609"/>
              </a:tblGrid>
              <a:tr h="4103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№ п/п 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9" marR="1499" marT="14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индикатора/ непосредственного результата 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9" marR="1499" marT="14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 измерения 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9" marR="1499" marT="14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9" marR="1499" marT="14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9" marR="1499" marT="14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9" marR="1499" marT="14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9" marR="1499" marT="1499" marB="0" anchor="ctr"/>
                </a:tc>
              </a:tr>
              <a:tr h="201333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3 «Развитие системы оценки качества образования и информационной прозрачности системы образования»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62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16.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 числа ОО, в которых созданы органы коллегиального управления с участием общественности (родители, работодатели), в общем числе ОО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230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17.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 числа ОО, обеспечивающих предоставление нормативно закрепленного перечня сведений о своей деятельности на официальных сайтах, в общем числе ОО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30779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4 «Патриотическое воспитание и подготовка граждан в </a:t>
                      </a:r>
                      <a:r>
                        <a:rPr lang="ru-RU" sz="11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Дивеевском</a:t>
                      </a:r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муниципальном округе к военной службе»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53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18.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граждан, принявших участие в областных мероприятиях патриотической направленности, в общем количестве граждан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877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19.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допризывной молодежи, повысившей качественный уровень своей подготовки к службе в рядах Вооруженных Сил Российской Федерации через участие в областных соревнованиях военно-патриотического профиля, в общем количестве молодежи призывного возраста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797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20.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 численности руководителей государственных (муниципальных) ДОО, ОБОО и организаций дополнительного образования, прошедших в течение последних трех лет повышение квалификации или профессиональную переподготовку, в общей численности руководителей ДОО, ОБОО и организаций дополнительного образования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150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21.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педагогических работников с высшей квалификационной категорией в общей численности аттестованных педагогических работников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220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22.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аттестованных руководящих и педагогических работников в общей численности руководящих и педагогических работников, подлежащих аттестации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230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23.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Отношение среднемесячной заработной платы педагогических работников муниципальных ДОО к среднемесячной заработной плате в общем образовании Нижегородской области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683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24.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Отношение средней заработной платы педагогических работников ОБОО к средней заработной плате в Нижегородской области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683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25.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Отношение среднемесячной заработной платы педагогов муниципальных организаций ДОД к среднемесячной заработной плате в Нижегородской области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34466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6 «Социально-правовая защита детей в </a:t>
                      </a:r>
                      <a:r>
                        <a:rPr lang="ru-RU" sz="11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Дивеевском</a:t>
                      </a:r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муниципальном округе»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30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26.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детей-сирот и детей, оставшихся без попечения родителей, воспитывающихся в семьях граждан, в общей численности детей-сирот и детей, оставшихся без попечения родителей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439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27.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детей-сирот и детей, оставшихся без попечения родителей, в общем количестве детей от 0 до 18 лет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31609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7 «Обеспечение реализации муниципальной программы»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88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28.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 числа электронных инструктивно - методических ресурсов, разработанных в рамках Программы, к которым предоставлен доступ в сети Интернет, в общем числе электронных инструктивно - методических ресурсов, разработанных в рамках Программы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2768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split orient="vert"/>
      </p:transition>
    </mc:Choice>
    <mc:Fallback xmlns="">
      <p:transition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06424" y="0"/>
            <a:ext cx="97840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Индикаторы достижения цели и показатели непосредственных результатов муниципальной программы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4616271"/>
              </p:ext>
            </p:extLst>
          </p:nvPr>
        </p:nvGraphicFramePr>
        <p:xfrm>
          <a:off x="0" y="898071"/>
          <a:ext cx="12074978" cy="5807303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470924"/>
                <a:gridCol w="8463468"/>
                <a:gridCol w="543763"/>
                <a:gridCol w="590747"/>
                <a:gridCol w="636145"/>
                <a:gridCol w="714322"/>
                <a:gridCol w="655609"/>
              </a:tblGrid>
              <a:tr h="5551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 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9" marR="1499" marT="14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индикатора/ непосредственного результата 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9" marR="1499" marT="14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 измерения 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9" marR="1499" marT="14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9" marR="1499" marT="14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9" marR="1499" marT="14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9" marR="1499" marT="14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9" marR="1499" marT="1499" marB="0" anchor="ctr"/>
                </a:tc>
              </a:tr>
              <a:tr h="201333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Непосредственные результаты реализации Программы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8717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1 «Развитие общего образования»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59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Охват детей дошкольным образованием от 1 года до 7 лет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307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учеников в муниципальных ОБОО, приходящихся на одного учителя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182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обучающихся по программам общего образования, участвующих в олимпиадах и конкурсах различного уровня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12272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2 «Развитие дополнительного образования и воспитания детей и молодежи»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84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мероприятий в системе дополнительного образования детей и воспитания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единицы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150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детей, отдохнувших в организациях отдыха и оздоровления детей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1764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1764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1764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1764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22015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3 «Развитие системы оценки качества образования и информационной прозрачности системы образования»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30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уровней общего образования, на которых реализуются механизмы внешней оценки качества образования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единицы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33847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4 «Патриотическое воспитание и подготовка граждан в </a:t>
                      </a:r>
                      <a:r>
                        <a:rPr lang="ru-RU" sz="11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Дивеевском</a:t>
                      </a:r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муниципальном округе к военной службе»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12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населения Дивеевского муниципального округа, вовлеченного в проведение культурно-патриотических мероприятий и участие в них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тыс.чел</a:t>
                      </a:r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0,750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0,750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0,750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0,750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694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специалистов, курирующих вопросы в сфере патриотического воспитания, прошедших курсы повышения квалификации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230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детей, охваченных программами дополнительного образования патриотической направленности (в том числе военно-прикладного характера)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тыс.чел</a:t>
                      </a:r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0,250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0,750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0,750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0,750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439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общественных объединений военно - патриотической направленности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единицы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78066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5 «Ресурсное обеспечение сферы образования в </a:t>
                      </a:r>
                      <a:r>
                        <a:rPr lang="ru-RU" sz="11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Дивеевском</a:t>
                      </a:r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муниципальном округе»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88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Среднемесячная заработная плата одного работающего по отрасли "Образование"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688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учителей в возрасте до 30 лет включительно в ОБОО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688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педагогов дополнительного образования в возрасте до 30 лет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627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split orient="vert"/>
      </p:transition>
    </mc:Choice>
    <mc:Fallback xmlns="">
      <p:transition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06424" y="220436"/>
            <a:ext cx="97840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Индикаторы достижения цели и показатели непосредственных результатов муниципальной программы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2967124"/>
              </p:ext>
            </p:extLst>
          </p:nvPr>
        </p:nvGraphicFramePr>
        <p:xfrm>
          <a:off x="65313" y="1434733"/>
          <a:ext cx="12009665" cy="2520149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468377"/>
                <a:gridCol w="8417689"/>
                <a:gridCol w="540822"/>
                <a:gridCol w="587552"/>
                <a:gridCol w="632704"/>
                <a:gridCol w="710458"/>
                <a:gridCol w="652063"/>
              </a:tblGrid>
              <a:tr h="5445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 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9" marR="1499" marT="14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индикатора/ непосредственного результата 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9" marR="1499" marT="14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 измерения 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9" marR="1499" marT="14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9" marR="1499" marT="14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9" marR="1499" marT="14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9" marR="1499" marT="14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9" marR="1499" marT="1499" marB="0" anchor="ctr"/>
                </a:tc>
              </a:tr>
              <a:tr h="4619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руководящих и педагогических работников муниципальных ДОО, ОБОО и организаций дополнительного образования, прошедших в течение последних трех лет повышение квалификации или профессиональную переподготовку, в общей численности руководителей ДОО, ОБОО и организаций дополнительного образования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1939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Ежегодное обновление автобусного парка муниципальных ОО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единицы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284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введенных объектов образования после строительства и реконструкции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единицы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42751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6 «Социально-правовая защита детей в </a:t>
                      </a:r>
                      <a:r>
                        <a:rPr lang="ru-RU" sz="11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Дивеевском</a:t>
                      </a:r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муниципальном округе»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01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Сокращение численности детей, воспитывающихся в учреждениях для детей-сирот и детей, оставшихся без попечения родителей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15168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7 «Обеспечение реализации муниципальной программы»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28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проведенных мероприятий муниципального уровня по распространению результатов Программы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единицы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1219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split orient="vert"/>
      </p:transition>
    </mc:Choice>
    <mc:Fallback xmlns="">
      <p:transition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Блок-схема: альтернативный процесс 6"/>
          <p:cNvSpPr/>
          <p:nvPr/>
        </p:nvSpPr>
        <p:spPr>
          <a:xfrm>
            <a:off x="1847850" y="107950"/>
            <a:ext cx="8280400" cy="719138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«Развитие культуры и туризма  Дивеевского муниципального округа Нижегородской области»</a:t>
            </a:r>
          </a:p>
        </p:txBody>
      </p:sp>
      <p:sp>
        <p:nvSpPr>
          <p:cNvPr id="24580" name="TextBox 7"/>
          <p:cNvSpPr txBox="1">
            <a:spLocks noChangeArrowheads="1"/>
          </p:cNvSpPr>
          <p:nvPr/>
        </p:nvSpPr>
        <p:spPr bwMode="auto">
          <a:xfrm>
            <a:off x="208817" y="2686688"/>
            <a:ext cx="440792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Утверждена</a:t>
            </a:r>
            <a:r>
              <a:rPr lang="ru-RU" alt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постановлением администрации Дивеевского округа от 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01.02.2023г</a:t>
            </a:r>
            <a:r>
              <a:rPr lang="ru-RU" alt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№ 127</a:t>
            </a:r>
            <a:endParaRPr lang="ru-RU" alt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81" name="TextBox 9"/>
          <p:cNvSpPr txBox="1">
            <a:spLocks noChangeArrowheads="1"/>
          </p:cNvSpPr>
          <p:nvPr/>
        </p:nvSpPr>
        <p:spPr bwMode="auto">
          <a:xfrm>
            <a:off x="3165474" y="4487431"/>
            <a:ext cx="317817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муниципальной программы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культурных потребностей граждан Дивеевского муниципального округа 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887768" y="766194"/>
            <a:ext cx="10200442" cy="36671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Услуги по муниципальной программе осуществляют: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Горизонтальный свиток 11"/>
          <p:cNvSpPr/>
          <p:nvPr/>
        </p:nvSpPr>
        <p:spPr>
          <a:xfrm>
            <a:off x="6540181" y="1115218"/>
            <a:ext cx="2060575" cy="1520825"/>
          </a:xfrm>
          <a:prstGeom prst="horizontalScroll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МАУК «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Межпоселенческая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централизованная библиотечная система»</a:t>
            </a:r>
          </a:p>
        </p:txBody>
      </p:sp>
      <p:sp>
        <p:nvSpPr>
          <p:cNvPr id="13" name="Горизонтальный свиток 12"/>
          <p:cNvSpPr/>
          <p:nvPr/>
        </p:nvSpPr>
        <p:spPr>
          <a:xfrm>
            <a:off x="9495464" y="921767"/>
            <a:ext cx="1868487" cy="1585913"/>
          </a:xfrm>
          <a:prstGeom prst="horizontalScroll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МКУ «Центр Хозяйственного Обслуживания учреждений культуры»</a:t>
            </a:r>
          </a:p>
        </p:txBody>
      </p:sp>
      <p:pic>
        <p:nvPicPr>
          <p:cNvPr id="22544" name="Picture 16" descr="https://sun9-47.userapi.com/sun9-34/impf/QObDiVjdmdwppLPb2RWJcw5maHPCBHXkThwDcg/NALi4euuASU.jpg?size=2560x1707&amp;quality=96&amp;sign=b0b14a275652264ccce296300d167706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07" y="3900347"/>
            <a:ext cx="3191760" cy="212825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Горизонтальный свиток 1"/>
          <p:cNvSpPr/>
          <p:nvPr/>
        </p:nvSpPr>
        <p:spPr>
          <a:xfrm>
            <a:off x="612027" y="1092994"/>
            <a:ext cx="1893888" cy="1601787"/>
          </a:xfrm>
          <a:prstGeom prst="horizontalScroll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МАУДО «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Дивеевская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музыкальная школа»</a:t>
            </a:r>
          </a:p>
        </p:txBody>
      </p:sp>
      <p:sp>
        <p:nvSpPr>
          <p:cNvPr id="11" name="Горизонтальный свиток 10"/>
          <p:cNvSpPr/>
          <p:nvPr/>
        </p:nvSpPr>
        <p:spPr>
          <a:xfrm>
            <a:off x="3538798" y="1177499"/>
            <a:ext cx="1968500" cy="1565275"/>
          </a:xfrm>
          <a:prstGeom prst="horizontalScroll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МАУК «Культурно-досуговое объединение»</a:t>
            </a:r>
          </a:p>
        </p:txBody>
      </p:sp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1344821"/>
              </p:ext>
            </p:extLst>
          </p:nvPr>
        </p:nvGraphicFramePr>
        <p:xfrm>
          <a:off x="6604000" y="2931849"/>
          <a:ext cx="5384800" cy="39261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85511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split orient="vert"/>
      </p:transition>
    </mc:Choice>
    <mc:Fallback xmlns="">
      <p:transition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альтернативный процесс 4"/>
          <p:cNvSpPr/>
          <p:nvPr/>
        </p:nvSpPr>
        <p:spPr>
          <a:xfrm>
            <a:off x="1524001" y="66675"/>
            <a:ext cx="8964613" cy="719138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«Развитие культуры и туризма Дивеевского муниципального округа Нижегородской области»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920876" y="714971"/>
            <a:ext cx="8158163" cy="3651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расходов по подпрограммам,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Выноска со стрелкой вправо 6"/>
          <p:cNvSpPr/>
          <p:nvPr/>
        </p:nvSpPr>
        <p:spPr>
          <a:xfrm>
            <a:off x="676244" y="1174752"/>
            <a:ext cx="4929187" cy="908049"/>
          </a:xfrm>
          <a:prstGeom prst="rightArrowCallou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"Модернизация материально-технической базы муниципальных учреждений культуры Дивеевского муниципального округа"</a:t>
            </a:r>
          </a:p>
        </p:txBody>
      </p:sp>
      <p:sp>
        <p:nvSpPr>
          <p:cNvPr id="8" name="Выноска со стрелкой вправо 7"/>
          <p:cNvSpPr/>
          <p:nvPr/>
        </p:nvSpPr>
        <p:spPr>
          <a:xfrm>
            <a:off x="687357" y="2200538"/>
            <a:ext cx="4929187" cy="679804"/>
          </a:xfrm>
          <a:prstGeom prst="rightArrowCallou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"Развитие библиотечного дела в Дивеевском муниципальном округе"</a:t>
            </a:r>
          </a:p>
        </p:txBody>
      </p:sp>
      <p:sp>
        <p:nvSpPr>
          <p:cNvPr id="9" name="Выноска со стрелкой вправо 8"/>
          <p:cNvSpPr/>
          <p:nvPr/>
        </p:nvSpPr>
        <p:spPr>
          <a:xfrm>
            <a:off x="687357" y="3006988"/>
            <a:ext cx="4935537" cy="647700"/>
          </a:xfrm>
          <a:prstGeom prst="rightArrowCallou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"Культурно-досуговая деятельность и народное творчество"</a:t>
            </a:r>
          </a:p>
        </p:txBody>
      </p:sp>
      <p:sp>
        <p:nvSpPr>
          <p:cNvPr id="10" name="Выноска со стрелкой вправо 9"/>
          <p:cNvSpPr/>
          <p:nvPr/>
        </p:nvSpPr>
        <p:spPr>
          <a:xfrm>
            <a:off x="687357" y="3736572"/>
            <a:ext cx="4933950" cy="839701"/>
          </a:xfrm>
          <a:prstGeom prst="rightArrowCallou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«Организация дополнительного образования художественно-эстетической направленности»</a:t>
            </a:r>
          </a:p>
        </p:txBody>
      </p:sp>
      <p:sp>
        <p:nvSpPr>
          <p:cNvPr id="11" name="Выноска со стрелкой вправо 10"/>
          <p:cNvSpPr/>
          <p:nvPr/>
        </p:nvSpPr>
        <p:spPr>
          <a:xfrm>
            <a:off x="681007" y="4635761"/>
            <a:ext cx="4935537" cy="774346"/>
          </a:xfrm>
          <a:prstGeom prst="rightArrowCallou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"Обеспечение реализации муниципальной программы"</a:t>
            </a:r>
          </a:p>
        </p:txBody>
      </p:sp>
      <p:sp>
        <p:nvSpPr>
          <p:cNvPr id="12" name="Выноска со стрелкой вправо 11"/>
          <p:cNvSpPr/>
          <p:nvPr/>
        </p:nvSpPr>
        <p:spPr>
          <a:xfrm>
            <a:off x="676244" y="5497683"/>
            <a:ext cx="4924424" cy="862097"/>
          </a:xfrm>
          <a:prstGeom prst="rightArrowCallou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" Обслуживание зданий учреждений культуры, дополнительного образования сферы культуры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275388" y="1122370"/>
            <a:ext cx="1282700" cy="149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930281" y="1303141"/>
            <a:ext cx="4660777" cy="63983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2 949,2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2 233,2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7 658,1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930283" y="2147092"/>
            <a:ext cx="4660778" cy="61304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29 652,6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29 764,4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30 452,0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930286" y="2964256"/>
            <a:ext cx="4660777" cy="676942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56 217,7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56 974,8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56 726,3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930279" y="3845318"/>
            <a:ext cx="4660777" cy="58420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24 874,9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24 854,0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25 354,0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930286" y="4748605"/>
            <a:ext cx="4660776" cy="604446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6 251,5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6 251,5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6 257,9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930283" y="5557171"/>
            <a:ext cx="4660776" cy="617136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23 385,0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23 385,0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23 385,0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Выноска со стрелкой вправо 19"/>
          <p:cNvSpPr/>
          <p:nvPr/>
        </p:nvSpPr>
        <p:spPr>
          <a:xfrm>
            <a:off x="681007" y="6419268"/>
            <a:ext cx="4941887" cy="401866"/>
          </a:xfrm>
          <a:prstGeom prst="rightArrowCallou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по программе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930286" y="6256338"/>
            <a:ext cx="4660775" cy="506412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143 330,9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143 462,9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149 833,3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715204" y="1122368"/>
            <a:ext cx="1281112" cy="1508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9153432" y="1120783"/>
            <a:ext cx="1281112" cy="1508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</p:spTree>
    <p:extLst>
      <p:ext uri="{BB962C8B-B14F-4D97-AF65-F5344CB8AC3E}">
        <p14:creationId xmlns:p14="http://schemas.microsoft.com/office/powerpoint/2010/main" val="2889620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split orient="vert"/>
      </p:transition>
    </mc:Choice>
    <mc:Fallback xmlns="">
      <p:transition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33490" y="0"/>
            <a:ext cx="90729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Индикаторы достижения цели и показатели непосредственных результатов муниципальной программы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7883980"/>
              </p:ext>
            </p:extLst>
          </p:nvPr>
        </p:nvGraphicFramePr>
        <p:xfrm>
          <a:off x="73479" y="618066"/>
          <a:ext cx="12051464" cy="6146800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6358084"/>
                <a:gridCol w="748366"/>
                <a:gridCol w="1451571"/>
                <a:gridCol w="1238673"/>
                <a:gridCol w="1127385"/>
                <a:gridCol w="195262"/>
                <a:gridCol w="932123"/>
              </a:tblGrid>
              <a:tr h="47371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индикатора / непосредственного результата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55" marR="4955" marT="495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55" marR="4955" marT="4955" marB="0" anchor="ctr"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 индикатора / непосредственного результата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55" marR="4955" marT="495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24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измерения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55" marR="4955" marT="49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55" marR="4955" marT="49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55" marR="4955" marT="495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55" marR="4955" marT="495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55" marR="4955" marT="4955" marB="0" anchor="ctr"/>
                </a:tc>
              </a:tr>
              <a:tr h="277668">
                <a:tc gridSpan="7">
                  <a:txBody>
                    <a:bodyPr/>
                    <a:lstStyle/>
                    <a:p>
                      <a:pPr algn="ctr" rtl="0" fontAlgn="ctr"/>
                      <a:r>
                        <a:rPr lang="ru-RU" sz="10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</a:t>
                      </a:r>
                      <a:r>
                        <a:rPr lang="ru-RU" sz="10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   "Развитие культуры и туризма </a:t>
                      </a:r>
                      <a:r>
                        <a:rPr lang="ru-RU" sz="1000" b="1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Дивеевского</a:t>
                      </a:r>
                      <a:r>
                        <a:rPr lang="ru-RU" sz="10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муниципального округа Нижегородской области на 2022-2028годы"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618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Повышение уровня удовлетворенности граждан </a:t>
                      </a:r>
                      <a:r>
                        <a:rPr lang="ru-RU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Дивеевского</a:t>
                      </a: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округа качеством предоставления муниципальных услуг культуры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41501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объема доступа граждан к электронным ресурсам библиотек в дистанционном режиме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прирост доли посещений сайта ежегодно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</a:t>
                      </a:r>
                      <a:r>
                        <a:rPr lang="en-US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</a:t>
                      </a:r>
                      <a:r>
                        <a:rPr lang="en-US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10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74826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Коэффициент наполняемости гостиничного фонда на конец реализации программы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r>
                        <a:rPr lang="en-US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</a:t>
                      </a:r>
                      <a:r>
                        <a:rPr lang="en-US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</a:t>
                      </a:r>
                      <a:r>
                        <a:rPr lang="en-US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</a:t>
                      </a:r>
                      <a:r>
                        <a:rPr lang="en-US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96592">
                <a:tc gridSpan="7"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«Модернизация материально-технической базы Муниципальных учреждений культуры </a:t>
                      </a:r>
                      <a:r>
                        <a:rPr lang="ru-RU" sz="11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Дивеевского</a:t>
                      </a:r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муниципального округа»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438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зданий учреждений культуры,  в которых произведены ремонты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0715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структурных подразделений МБУК «КДО </a:t>
                      </a:r>
                      <a:r>
                        <a:rPr lang="ru-RU" sz="11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Дивеевского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округа», в которых установлены АПС </a:t>
                      </a:r>
                    </a:p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53483">
                <a:tc gridSpan="7"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«Развитие библиотечного дела в </a:t>
                      </a:r>
                      <a:r>
                        <a:rPr lang="ru-RU" sz="11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Дивеевском</a:t>
                      </a:r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муниципальном округе»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678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доли сельских библиотек филиалов, подключенных к сети Интернет, % к общему числу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61257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Охват населения библиотечным обслуживанием</a:t>
                      </a:r>
                    </a:p>
                    <a:p>
                      <a:pPr algn="l" rtl="0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67,</a:t>
                      </a:r>
                      <a:r>
                        <a:rPr lang="en-US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67,</a:t>
                      </a:r>
                      <a:r>
                        <a:rPr lang="en-US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67,</a:t>
                      </a:r>
                      <a:r>
                        <a:rPr lang="en-US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67,</a:t>
                      </a:r>
                      <a:r>
                        <a:rPr lang="en-US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81585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«Культурно-досуговая деятельность и народное творчество»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55" marR="4955" marT="495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55" marR="4955" marT="49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55" marR="4955" marT="49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55" marR="4955" marT="49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55" marR="4955" marT="49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55" marR="4955" marT="49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911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Охват населения </a:t>
                      </a:r>
                      <a:r>
                        <a:rPr lang="ru-RU" sz="11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Дивеевского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муниципального округа культурно-массовыми мероприятиями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1 тыс. человек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5610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5610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5610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5610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69529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доли детей, участников клубных формирований, в общем числе детей, % к общему количеству детей возраста 5 – 14 лет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</a:t>
                      </a:r>
                      <a:r>
                        <a:rPr lang="en-US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</a:t>
                      </a:r>
                      <a:r>
                        <a:rPr lang="en-US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</a:t>
                      </a:r>
                      <a:r>
                        <a:rPr lang="en-US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</a:t>
                      </a:r>
                      <a:r>
                        <a:rPr lang="en-US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37905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«Развитие дополнительного образования художественно - эстетической направленности»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55" marR="4955" marT="495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55" marR="4955" marT="49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55" marR="4955" marT="49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55" marR="4955" marT="49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55" marR="4955" marT="49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55" marR="4955" marT="49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291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детей, получающих дополнительное образование в сфере культуры, от общего числа детей в возрасте от 5 до 18 лет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</a:t>
                      </a:r>
                      <a:r>
                        <a:rPr lang="en-US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indent="0" algn="l" defTabSz="541338" rtl="0" fontAlgn="ctr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10,</a:t>
                      </a:r>
                      <a:r>
                        <a:rPr lang="en-US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</a:t>
                      </a:r>
                      <a:r>
                        <a:rPr lang="en-US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10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rtl="0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3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split orient="vert"/>
      </p:transition>
    </mc:Choice>
    <mc:Fallback xmlns="">
      <p:transition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33490" y="0"/>
            <a:ext cx="90729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Индикаторы достижения цели и показатели непосредственных результатов муниципальной программы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1137774"/>
              </p:ext>
            </p:extLst>
          </p:nvPr>
        </p:nvGraphicFramePr>
        <p:xfrm>
          <a:off x="70768" y="1079038"/>
          <a:ext cx="12035136" cy="4817329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6341756"/>
                <a:gridCol w="748366"/>
                <a:gridCol w="1451571"/>
                <a:gridCol w="1238673"/>
                <a:gridCol w="1322647"/>
                <a:gridCol w="932123"/>
              </a:tblGrid>
              <a:tr h="55497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индикатора / непосредственного результата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55" marR="4955" marT="495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55" marR="4955" marT="4955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 индикатора / непосредственного результата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55" marR="4955" marT="495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24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измерения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55" marR="4955" marT="49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55" marR="4955" marT="49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55" marR="4955" marT="49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55" marR="4955" marT="49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55" marR="4955" marT="4955" marB="0" anchor="ctr"/>
                </a:tc>
              </a:tr>
              <a:tr h="277668"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«Развитие туризма в </a:t>
                      </a:r>
                      <a:r>
                        <a:rPr lang="ru-RU" sz="1100" b="1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Дивеевском</a:t>
                      </a:r>
                      <a:r>
                        <a:rPr lang="ru-RU" sz="11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муниципальном округе Нижегородской области»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618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во всероссийском мероприятии по продвижению туристских услуг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41501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Коэффициент заполняемости гостиничного фонда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r>
                        <a:rPr lang="en-US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</a:t>
                      </a:r>
                      <a:r>
                        <a:rPr lang="en-US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</a:t>
                      </a:r>
                      <a:r>
                        <a:rPr lang="en-US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</a:t>
                      </a:r>
                      <a:r>
                        <a:rPr lang="en-US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32077"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«Обеспечение реализации муниципальной программы»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408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выполнения целевого показателя финансирования по заработной плате работников учреждений культуры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7076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выполнения  мероприятий программы "Развитие культуры и туризма </a:t>
                      </a:r>
                      <a:r>
                        <a:rPr lang="ru-RU" sz="11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Дивеевского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муниципального округа Нижегородской области на 2022-2028</a:t>
                      </a:r>
                      <a:r>
                        <a:rPr lang="en-US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годы"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85044"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«Обслуживание зданий учреждений культуры, дополнительного образования сферы культуры»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985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готовности обслуживаемых объектов к функционированию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1268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получателей услуг, удовлетворенных их качеством, от общего числа получателей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386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split orient="vert"/>
      </p:transition>
    </mc:Choice>
    <mc:Fallback xmlns="">
      <p:transition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s://vedtver.ru/wp-content/uploads/2021/05/1-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71307"/>
            <a:ext cx="12192000" cy="4686693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381126" y="147935"/>
            <a:ext cx="97821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«Благоустройство территорий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Дивеевского муниципального округа Нижегородской области»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78577" y="1622548"/>
            <a:ext cx="104348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муниципальной программы</a:t>
            </a:r>
          </a:p>
          <a:p>
            <a:pPr>
              <a:buNone/>
            </a:pPr>
            <a:r>
              <a:rPr lang="ru-RU" dirty="0"/>
              <a:t>-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комфортных условий проживания населения, поддержание и улучшение санитарного и эстетического состояния территории Дивеевского муниципального округа Нижегородской области.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71550" y="885241"/>
            <a:ext cx="8210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Утверждена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постановлением администрации Дивеевского округа от 1 апреля 2021 года № 404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2552525"/>
              </p:ext>
            </p:extLst>
          </p:nvPr>
        </p:nvGraphicFramePr>
        <p:xfrm>
          <a:off x="276225" y="5526775"/>
          <a:ext cx="11306176" cy="7182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60672"/>
                <a:gridCol w="1615168"/>
                <a:gridCol w="1615168"/>
                <a:gridCol w="1615168"/>
              </a:tblGrid>
              <a:tr h="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финансирования ,тыс.рублей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48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63 215,4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46 573,6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54 545,6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11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split orient="vert"/>
      </p:transition>
    </mc:Choice>
    <mc:Fallback xmlns="">
      <p:transition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04900" y="147935"/>
            <a:ext cx="99917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«Благоустройство территорий Дивеевского муниципального округа Нижегородской области»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021680" y="1075532"/>
            <a:ext cx="8158163" cy="3651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расходов по подпрограммам,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Выноска со стрелкой вправо 5"/>
          <p:cNvSpPr/>
          <p:nvPr/>
        </p:nvSpPr>
        <p:spPr>
          <a:xfrm>
            <a:off x="723868" y="2015867"/>
            <a:ext cx="4929187" cy="1168398"/>
          </a:xfrm>
          <a:prstGeom prst="rightArrowCallou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"Строительство, реконструкция, ремонт и содержание наружного освещения населенных пунктов"</a:t>
            </a:r>
          </a:p>
        </p:txBody>
      </p:sp>
      <p:sp>
        <p:nvSpPr>
          <p:cNvPr id="7" name="Выноска со стрелкой вправо 6"/>
          <p:cNvSpPr/>
          <p:nvPr/>
        </p:nvSpPr>
        <p:spPr>
          <a:xfrm>
            <a:off x="723868" y="3600190"/>
            <a:ext cx="4929187" cy="1153038"/>
          </a:xfrm>
          <a:prstGeom prst="rightArrowCallou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"Повышение уровня благоустройства комфортности и безопасности"</a:t>
            </a:r>
          </a:p>
        </p:txBody>
      </p:sp>
      <p:sp>
        <p:nvSpPr>
          <p:cNvPr id="8" name="Выноска со стрелкой вправо 7"/>
          <p:cNvSpPr/>
          <p:nvPr/>
        </p:nvSpPr>
        <p:spPr>
          <a:xfrm>
            <a:off x="711169" y="5400675"/>
            <a:ext cx="4941887" cy="876300"/>
          </a:xfrm>
          <a:prstGeom prst="rightArrowCallou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по программе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041345" y="1520030"/>
            <a:ext cx="1282700" cy="3698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640638" y="1520030"/>
            <a:ext cx="1282700" cy="3934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9084809" y="1543942"/>
            <a:ext cx="1282700" cy="369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886285" y="2100004"/>
            <a:ext cx="4660778" cy="1000124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14 613,0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15 162,3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15 162,3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951597" y="3612426"/>
            <a:ext cx="4660777" cy="991114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48 602,4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31 411,3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39 383,3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951599" y="5295900"/>
            <a:ext cx="4660777" cy="981075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63 215,4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46 573,6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54 545,6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702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split orient="vert"/>
      </p:transition>
    </mc:Choice>
    <mc:Fallback xmlns="">
      <p:transition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04899" y="109835"/>
            <a:ext cx="98393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Индикаторы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и показатели непосредственных результатов муниципальной программы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3766253"/>
              </p:ext>
            </p:extLst>
          </p:nvPr>
        </p:nvGraphicFramePr>
        <p:xfrm>
          <a:off x="330201" y="815433"/>
          <a:ext cx="11654895" cy="5929235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4913584"/>
                <a:gridCol w="1390337"/>
                <a:gridCol w="1413207"/>
                <a:gridCol w="1413207"/>
                <a:gridCol w="1262280"/>
                <a:gridCol w="1262280"/>
              </a:tblGrid>
              <a:tr h="279297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индикатора / непосредственного результата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9" marR="5819" marT="5819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Ед.измерения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9" marR="5819" marT="5819" marB="0" anchor="ctr"/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 индикатора / непосредственного результата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9" marR="5819" marT="581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16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9" marR="5819" marT="58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9" marR="5819" marT="58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9" marR="5819" marT="58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9" marR="5819" marT="5819" marB="0" anchor="ctr"/>
                </a:tc>
              </a:tr>
              <a:tr h="359104"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Индикаторы 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9" marR="5819" marT="581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099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модернизированных точек уличного освещения территорий округа от общего количества точек, подлежащих  модернизации 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9" marR="5819" marT="58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9" marR="5819" marT="58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9" marR="5819" marT="58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9" marR="5819" marT="58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9" marR="5819" marT="58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9" marR="5819" marT="5819" marB="0" anchor="ctr"/>
                </a:tc>
              </a:tr>
              <a:tr h="49244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проектов инициативного бюджетирования "Вам решать!" от общего количества проектов, подлежащих благоустройству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9" marR="5819" marT="58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9" marR="5819" marT="58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9" marR="5819" marT="58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9" marR="5819" marT="58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9" marR="5819" marT="58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9" marR="5819" marT="5819" marB="0" anchor="ctr"/>
                </a:tc>
              </a:tr>
              <a:tr h="46304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обустроенных контейнерных площадок от общего количества площадок, подлежащих обустройству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9" marR="5819" marT="58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9" marR="5819" marT="58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83,3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9" marR="5819" marT="58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9" marR="5819" marT="58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9" marR="5819" marT="58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9" marR="5819" marT="5819" marB="0" anchor="ctr"/>
                </a:tc>
              </a:tr>
              <a:tr h="41160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благоустроенных территорий от общего количества территорий, подлежащих благоустройству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9" marR="5819" marT="58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9" marR="5819" marT="58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9" marR="5819" marT="58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9" marR="5819" marT="58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9" marR="5819" marT="58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9" marR="5819" marT="5819" marB="0" anchor="ctr"/>
                </a:tc>
              </a:tr>
              <a:tr h="27685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приобретенных контейнеров и (или) бункеров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9" marR="5819" marT="58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9" marR="5819" marT="58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9" marR="5819" marT="58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9" marR="5819" marT="58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12,9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9" marR="5819" marT="58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9" marR="5819" marT="5819" marB="0" anchor="ctr"/>
                </a:tc>
              </a:tr>
              <a:tr h="32339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приобретенных контейнеров для раздельного накопления ТКО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9" marR="5819" marT="58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9" marR="5819" marT="58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9" marR="5819" marT="58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9" marR="5819" marT="58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9" marR="5819" marT="58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9" marR="5819" marT="5819" marB="0" anchor="ctr"/>
                </a:tc>
              </a:tr>
              <a:tr h="308698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несанкционированных свалок и объектов размещения отходов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9" marR="5819" marT="58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9" marR="5819" marT="58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9" marR="5819" marT="58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9" marR="5819" marT="58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9" marR="5819" marT="58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9" marR="5819" marT="5819" marB="0" anchor="ctr"/>
                </a:tc>
              </a:tr>
              <a:tr h="365903"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Непосредственные результаты 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9" marR="5819" marT="581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869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модернизированных точек уличного освещения территорий округа 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9" marR="5819" marT="5819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9" marR="5819" marT="58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9" marR="5819" marT="58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9" marR="5819" marT="58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9" marR="5819" marT="58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9" marR="5819" marT="5819" marB="0" anchor="ctr"/>
                </a:tc>
              </a:tr>
              <a:tr h="245416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проектов инициативного бюджетирования "Вам решать!"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9" marR="5819" marT="5819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9" marR="5819" marT="58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9" marR="5819" marT="58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9" marR="5819" marT="58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9" marR="5819" marT="58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9" marR="5819" marT="5819" marB="0" anchor="ctr"/>
                </a:tc>
              </a:tr>
              <a:tr h="25400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созданных (обустроенных) контейнерных площадок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9" marR="5819" marT="5819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9" marR="5819" marT="58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9" marR="5819" marT="58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9" marR="5819" marT="58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9" marR="5819" marT="58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9" marR="5819" marT="5819" marB="0" anchor="ctr"/>
                </a:tc>
              </a:tr>
              <a:tr h="237066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построенных и благоустроенных объектов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9" marR="5819" marT="5819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9" marR="5819" marT="58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9" marR="5819" marT="58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9" marR="5819" marT="58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9" marR="5819" marT="58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9" marR="5819" marT="5819" marB="0" anchor="ctr"/>
                </a:tc>
              </a:tr>
              <a:tr h="262467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приобретенных контейнеров и (или) бункеров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9" marR="5819" marT="5819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9" marR="5819" marT="58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9" marR="5819" marT="58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9" marR="5819" marT="58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9" marR="5819" marT="58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9" marR="5819" marT="5819" marB="0" anchor="ctr"/>
                </a:tc>
              </a:tr>
              <a:tr h="237067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приобретенных контейнеров для раздельного накопления ТКО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9" marR="5819" marT="5819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9" marR="5819" marT="58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9" marR="5819" marT="58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9" marR="5819" marT="58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9" marR="5819" marT="58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9" marR="5819" marT="5819" marB="0" anchor="ctr"/>
                </a:tc>
              </a:tr>
              <a:tr h="411601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несанкционированных свалок и объектов размещения отходов, подлежащих ликвидации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9" marR="5819" marT="5819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9" marR="5819" marT="58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9" marR="5819" marT="58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9" marR="5819" marT="58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9" marR="5819" marT="581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9" marR="5819" marT="5819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992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split orient="vert"/>
      </p:transition>
    </mc:Choice>
    <mc:Fallback xmlns="">
      <p:transition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9" name="Group 12"/>
          <p:cNvGrpSpPr>
            <a:grpSpLocks/>
          </p:cNvGrpSpPr>
          <p:nvPr/>
        </p:nvGrpSpPr>
        <p:grpSpPr bwMode="auto">
          <a:xfrm>
            <a:off x="387281" y="856622"/>
            <a:ext cx="8269289" cy="568327"/>
            <a:chOff x="1237" y="2640"/>
            <a:chExt cx="5209" cy="358"/>
          </a:xfrm>
        </p:grpSpPr>
        <p:sp>
          <p:nvSpPr>
            <p:cNvPr id="40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5006" cy="8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42" name="Text Box 15"/>
            <p:cNvSpPr txBox="1">
              <a:spLocks noChangeArrowheads="1"/>
            </p:cNvSpPr>
            <p:nvPr/>
          </p:nvSpPr>
          <p:spPr bwMode="gray">
            <a:xfrm>
              <a:off x="1691" y="2662"/>
              <a:ext cx="444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altLang="ru-RU" sz="24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Муниципальная программа «Развитие образования»</a:t>
              </a:r>
              <a:endPara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Text Box 16"/>
            <p:cNvSpPr txBox="1">
              <a:spLocks noChangeArrowheads="1"/>
            </p:cNvSpPr>
            <p:nvPr/>
          </p:nvSpPr>
          <p:spPr bwMode="gray">
            <a:xfrm>
              <a:off x="1237" y="2653"/>
              <a:ext cx="493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000" b="1" dirty="0" smtClean="0">
                  <a:solidFill>
                    <a:srgbClr val="FFFFFF"/>
                  </a:solidFill>
                </a:rPr>
                <a:t>37-38</a:t>
              </a:r>
              <a:endParaRPr lang="en-US" sz="20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44" name="Group 17"/>
          <p:cNvGrpSpPr>
            <a:grpSpLocks/>
          </p:cNvGrpSpPr>
          <p:nvPr/>
        </p:nvGrpSpPr>
        <p:grpSpPr bwMode="auto">
          <a:xfrm>
            <a:off x="247046" y="1375285"/>
            <a:ext cx="11922880" cy="970014"/>
            <a:chOff x="1216" y="3116"/>
            <a:chExt cx="4081" cy="719"/>
          </a:xfrm>
        </p:grpSpPr>
        <p:sp>
          <p:nvSpPr>
            <p:cNvPr id="45" name="Line 18"/>
            <p:cNvSpPr>
              <a:spLocks noChangeShapeType="1"/>
            </p:cNvSpPr>
            <p:nvPr/>
          </p:nvSpPr>
          <p:spPr bwMode="gray">
            <a:xfrm flipV="1">
              <a:off x="1390" y="3659"/>
              <a:ext cx="3884" cy="47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Rectangle 19"/>
            <p:cNvSpPr>
              <a:spLocks noChangeArrowheads="1"/>
            </p:cNvSpPr>
            <p:nvPr/>
          </p:nvSpPr>
          <p:spPr bwMode="gray">
            <a:xfrm rot="3419336">
              <a:off x="1131" y="3340"/>
              <a:ext cx="410" cy="170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47" name="Text Box 20"/>
            <p:cNvSpPr txBox="1">
              <a:spLocks noChangeArrowheads="1"/>
            </p:cNvSpPr>
            <p:nvPr/>
          </p:nvSpPr>
          <p:spPr bwMode="gray">
            <a:xfrm>
              <a:off x="1451" y="3116"/>
              <a:ext cx="3846" cy="7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4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Индикаторы достижения цели и показатели непосредственных результатов муниципальной программы</a:t>
              </a:r>
              <a:endPara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Text Box 21"/>
            <p:cNvSpPr txBox="1">
              <a:spLocks noChangeArrowheads="1"/>
            </p:cNvSpPr>
            <p:nvPr/>
          </p:nvSpPr>
          <p:spPr bwMode="gray">
            <a:xfrm>
              <a:off x="1216" y="3244"/>
              <a:ext cx="268" cy="2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000" b="1" dirty="0" smtClean="0">
                  <a:solidFill>
                    <a:srgbClr val="FFFFFF"/>
                  </a:solidFill>
                </a:rPr>
                <a:t>39-42</a:t>
              </a:r>
              <a:endParaRPr lang="en-US" sz="20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49" name="Group 2"/>
          <p:cNvGrpSpPr>
            <a:grpSpLocks/>
          </p:cNvGrpSpPr>
          <p:nvPr/>
        </p:nvGrpSpPr>
        <p:grpSpPr bwMode="auto">
          <a:xfrm>
            <a:off x="221259" y="2216448"/>
            <a:ext cx="9277355" cy="560388"/>
            <a:chOff x="1232" y="1440"/>
            <a:chExt cx="5844" cy="353"/>
          </a:xfrm>
        </p:grpSpPr>
        <p:sp>
          <p:nvSpPr>
            <p:cNvPr id="50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5636" cy="3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52" name="Text Box 5"/>
            <p:cNvSpPr txBox="1">
              <a:spLocks noChangeArrowheads="1"/>
            </p:cNvSpPr>
            <p:nvPr/>
          </p:nvSpPr>
          <p:spPr bwMode="gray">
            <a:xfrm>
              <a:off x="1723" y="1446"/>
              <a:ext cx="505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Муниципальная программа «Развитие </a:t>
              </a:r>
              <a:r>
                <a:rPr lang="ru-RU" altLang="ru-RU" sz="24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культуры и туризма»</a:t>
              </a:r>
              <a:endPara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Text Box 6"/>
            <p:cNvSpPr txBox="1">
              <a:spLocks noChangeArrowheads="1"/>
            </p:cNvSpPr>
            <p:nvPr/>
          </p:nvSpPr>
          <p:spPr bwMode="gray">
            <a:xfrm>
              <a:off x="1232" y="1449"/>
              <a:ext cx="493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000" b="1" dirty="0" smtClean="0">
                  <a:solidFill>
                    <a:srgbClr val="FFFFFF"/>
                  </a:solidFill>
                </a:rPr>
                <a:t>43-44</a:t>
              </a:r>
              <a:endParaRPr lang="en-US" sz="20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54" name="Group 22"/>
          <p:cNvGrpSpPr>
            <a:grpSpLocks/>
          </p:cNvGrpSpPr>
          <p:nvPr/>
        </p:nvGrpSpPr>
        <p:grpSpPr bwMode="auto">
          <a:xfrm>
            <a:off x="273037" y="3965776"/>
            <a:ext cx="11863687" cy="830263"/>
            <a:chOff x="1248" y="3095"/>
            <a:chExt cx="7983" cy="523"/>
          </a:xfrm>
        </p:grpSpPr>
        <p:sp>
          <p:nvSpPr>
            <p:cNvPr id="55" name="Line 23"/>
            <p:cNvSpPr>
              <a:spLocks noChangeShapeType="1"/>
            </p:cNvSpPr>
            <p:nvPr/>
          </p:nvSpPr>
          <p:spPr bwMode="gray">
            <a:xfrm flipV="1">
              <a:off x="1440" y="3563"/>
              <a:ext cx="7782" cy="17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Rectangle 24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57" name="Text Box 25"/>
            <p:cNvSpPr txBox="1">
              <a:spLocks noChangeArrowheads="1"/>
            </p:cNvSpPr>
            <p:nvPr/>
          </p:nvSpPr>
          <p:spPr bwMode="gray">
            <a:xfrm>
              <a:off x="1662" y="3095"/>
              <a:ext cx="7569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Индикаторы достижения цели и показатели непосредственных результатов муниципальной программы</a:t>
              </a:r>
            </a:p>
          </p:txBody>
        </p:sp>
        <p:sp>
          <p:nvSpPr>
            <p:cNvPr id="58" name="Text Box 26"/>
            <p:cNvSpPr txBox="1">
              <a:spLocks noChangeArrowheads="1"/>
            </p:cNvSpPr>
            <p:nvPr/>
          </p:nvSpPr>
          <p:spPr bwMode="gray">
            <a:xfrm>
              <a:off x="1296" y="3244"/>
              <a:ext cx="33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FFFF"/>
                  </a:solidFill>
                </a:rPr>
                <a:t>49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59" name="Group 7"/>
          <p:cNvGrpSpPr>
            <a:grpSpLocks/>
          </p:cNvGrpSpPr>
          <p:nvPr/>
        </p:nvGrpSpPr>
        <p:grpSpPr bwMode="auto">
          <a:xfrm>
            <a:off x="221220" y="2702216"/>
            <a:ext cx="11807486" cy="831589"/>
            <a:chOff x="1220" y="1872"/>
            <a:chExt cx="8221" cy="597"/>
          </a:xfrm>
        </p:grpSpPr>
        <p:sp>
          <p:nvSpPr>
            <p:cNvPr id="60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8001" cy="22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62" name="Text Box 10"/>
            <p:cNvSpPr txBox="1">
              <a:spLocks noChangeArrowheads="1"/>
            </p:cNvSpPr>
            <p:nvPr/>
          </p:nvSpPr>
          <p:spPr bwMode="gray">
            <a:xfrm>
              <a:off x="1629" y="1872"/>
              <a:ext cx="6998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Индикаторы достижения цели и показатели непосредственных </a:t>
              </a:r>
              <a:r>
                <a:rPr lang="ru-RU" altLang="ru-RU" sz="24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результатов</a:t>
              </a:r>
            </a:p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4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ru-RU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муниципальной программы</a:t>
              </a:r>
            </a:p>
          </p:txBody>
        </p:sp>
        <p:sp>
          <p:nvSpPr>
            <p:cNvPr id="63" name="Text Box 11"/>
            <p:cNvSpPr txBox="1">
              <a:spLocks noChangeArrowheads="1"/>
            </p:cNvSpPr>
            <p:nvPr/>
          </p:nvSpPr>
          <p:spPr bwMode="gray">
            <a:xfrm>
              <a:off x="1220" y="2008"/>
              <a:ext cx="545" cy="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000" b="1" dirty="0" smtClean="0">
                  <a:solidFill>
                    <a:srgbClr val="FFFFFF"/>
                  </a:solidFill>
                </a:rPr>
                <a:t>45-46</a:t>
              </a:r>
              <a:endParaRPr lang="en-US" sz="20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69" name="Group 12"/>
          <p:cNvGrpSpPr>
            <a:grpSpLocks/>
          </p:cNvGrpSpPr>
          <p:nvPr/>
        </p:nvGrpSpPr>
        <p:grpSpPr bwMode="auto">
          <a:xfrm>
            <a:off x="247102" y="3521261"/>
            <a:ext cx="11524006" cy="555626"/>
            <a:chOff x="1228" y="2640"/>
            <a:chExt cx="7403" cy="350"/>
          </a:xfrm>
        </p:grpSpPr>
        <p:sp>
          <p:nvSpPr>
            <p:cNvPr id="70" name="Line 13"/>
            <p:cNvSpPr>
              <a:spLocks noChangeShapeType="1"/>
            </p:cNvSpPr>
            <p:nvPr/>
          </p:nvSpPr>
          <p:spPr bwMode="gray">
            <a:xfrm flipV="1">
              <a:off x="1440" y="2976"/>
              <a:ext cx="7191" cy="14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72" name="Text Box 15"/>
            <p:cNvSpPr txBox="1">
              <a:spLocks noChangeArrowheads="1"/>
            </p:cNvSpPr>
            <p:nvPr/>
          </p:nvSpPr>
          <p:spPr bwMode="gray">
            <a:xfrm>
              <a:off x="1717" y="2646"/>
              <a:ext cx="511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altLang="ru-RU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Муниципальная программа «Благоустройство территорий»</a:t>
              </a:r>
            </a:p>
          </p:txBody>
        </p:sp>
        <p:sp>
          <p:nvSpPr>
            <p:cNvPr id="73" name="Text Box 16"/>
            <p:cNvSpPr txBox="1">
              <a:spLocks noChangeArrowheads="1"/>
            </p:cNvSpPr>
            <p:nvPr/>
          </p:nvSpPr>
          <p:spPr bwMode="gray">
            <a:xfrm>
              <a:off x="1228" y="2660"/>
              <a:ext cx="503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000" b="1" dirty="0" smtClean="0">
                  <a:solidFill>
                    <a:srgbClr val="FFFFFF"/>
                  </a:solidFill>
                </a:rPr>
                <a:t>47-48</a:t>
              </a:r>
              <a:endParaRPr lang="en-US" sz="20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34" name="Group 7"/>
          <p:cNvGrpSpPr>
            <a:grpSpLocks/>
          </p:cNvGrpSpPr>
          <p:nvPr/>
        </p:nvGrpSpPr>
        <p:grpSpPr bwMode="auto">
          <a:xfrm>
            <a:off x="273597" y="4778367"/>
            <a:ext cx="10315580" cy="620713"/>
            <a:chOff x="1248" y="1989"/>
            <a:chExt cx="6498" cy="391"/>
          </a:xfrm>
        </p:grpSpPr>
        <p:sp>
          <p:nvSpPr>
            <p:cNvPr id="35" name="Line 8"/>
            <p:cNvSpPr>
              <a:spLocks noChangeShapeType="1"/>
            </p:cNvSpPr>
            <p:nvPr/>
          </p:nvSpPr>
          <p:spPr bwMode="gray">
            <a:xfrm flipV="1">
              <a:off x="1440" y="2376"/>
              <a:ext cx="5571" cy="4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37" name="Text Box 10"/>
            <p:cNvSpPr txBox="1">
              <a:spLocks noChangeArrowheads="1"/>
            </p:cNvSpPr>
            <p:nvPr/>
          </p:nvSpPr>
          <p:spPr bwMode="gray">
            <a:xfrm>
              <a:off x="1706" y="1989"/>
              <a:ext cx="604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altLang="ru-RU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Муниципальная программа </a:t>
              </a:r>
              <a:r>
                <a:rPr lang="ru-RU" altLang="ru-RU" sz="24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«Развитие агропромышленного комплекса»</a:t>
              </a:r>
              <a:endParaRPr lang="ru-RU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Text Box 11"/>
            <p:cNvSpPr txBox="1">
              <a:spLocks noChangeArrowheads="1"/>
            </p:cNvSpPr>
            <p:nvPr/>
          </p:nvSpPr>
          <p:spPr bwMode="gray">
            <a:xfrm>
              <a:off x="1291" y="2022"/>
              <a:ext cx="31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FFFF"/>
                  </a:solidFill>
                </a:rPr>
                <a:t>50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64" name="Group 12"/>
          <p:cNvGrpSpPr>
            <a:grpSpLocks/>
          </p:cNvGrpSpPr>
          <p:nvPr/>
        </p:nvGrpSpPr>
        <p:grpSpPr bwMode="auto">
          <a:xfrm>
            <a:off x="247701" y="5312940"/>
            <a:ext cx="11876088" cy="830263"/>
            <a:chOff x="1232" y="2510"/>
            <a:chExt cx="7481" cy="523"/>
          </a:xfrm>
        </p:grpSpPr>
        <p:sp>
          <p:nvSpPr>
            <p:cNvPr id="65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7273" cy="28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67" name="Text Box 15"/>
            <p:cNvSpPr txBox="1">
              <a:spLocks noChangeArrowheads="1"/>
            </p:cNvSpPr>
            <p:nvPr/>
          </p:nvSpPr>
          <p:spPr bwMode="gray">
            <a:xfrm>
              <a:off x="1639" y="2510"/>
              <a:ext cx="6331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Индикаторы достижения цели и показатели непосредственных </a:t>
              </a:r>
              <a:r>
                <a:rPr lang="ru-RU" altLang="ru-RU" sz="24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результатов</a:t>
              </a:r>
            </a:p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4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ru-RU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муниципальной программы</a:t>
              </a:r>
            </a:p>
          </p:txBody>
        </p:sp>
        <p:sp>
          <p:nvSpPr>
            <p:cNvPr id="68" name="Text Box 16"/>
            <p:cNvSpPr txBox="1">
              <a:spLocks noChangeArrowheads="1"/>
            </p:cNvSpPr>
            <p:nvPr/>
          </p:nvSpPr>
          <p:spPr bwMode="gray">
            <a:xfrm>
              <a:off x="1232" y="2659"/>
              <a:ext cx="493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000" b="1" dirty="0" smtClean="0">
                  <a:solidFill>
                    <a:srgbClr val="FFFFFF"/>
                  </a:solidFill>
                </a:rPr>
                <a:t>51-53</a:t>
              </a:r>
              <a:endParaRPr lang="en-US" sz="20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74" name="Group 17"/>
          <p:cNvGrpSpPr>
            <a:grpSpLocks/>
          </p:cNvGrpSpPr>
          <p:nvPr/>
        </p:nvGrpSpPr>
        <p:grpSpPr bwMode="auto">
          <a:xfrm>
            <a:off x="265714" y="6204694"/>
            <a:ext cx="7861301" cy="554039"/>
            <a:chOff x="1248" y="3230"/>
            <a:chExt cx="4952" cy="349"/>
          </a:xfrm>
        </p:grpSpPr>
        <p:sp>
          <p:nvSpPr>
            <p:cNvPr id="75" name="Line 18"/>
            <p:cNvSpPr>
              <a:spLocks noChangeShapeType="1"/>
            </p:cNvSpPr>
            <p:nvPr/>
          </p:nvSpPr>
          <p:spPr bwMode="gray">
            <a:xfrm flipV="1">
              <a:off x="1441" y="3571"/>
              <a:ext cx="4466" cy="8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77" name="Text Box 20"/>
            <p:cNvSpPr txBox="1">
              <a:spLocks noChangeArrowheads="1"/>
            </p:cNvSpPr>
            <p:nvPr/>
          </p:nvSpPr>
          <p:spPr bwMode="gray">
            <a:xfrm>
              <a:off x="1736" y="3244"/>
              <a:ext cx="446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Основные направления непрограммных расходов</a:t>
              </a:r>
              <a:endPara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8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31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FFFF"/>
                  </a:solidFill>
                </a:rPr>
                <a:t>54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5839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split orient="vert"/>
      </p:transition>
    </mc:Choice>
    <mc:Fallback xmlns="">
      <p:transition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81126" y="147935"/>
            <a:ext cx="97821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«Развитие агропромышленного комплекса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Дивеевского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округа Нижегородской области»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34163" y="1887486"/>
            <a:ext cx="5557837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муниципальной программы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производственно-финансовой деятельности организаций агропромышленного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комплекса,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для устойчивого развития сельских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территорий, обеспечение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эффективности деятельности управления сельского хозяйства администрации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Дивеевского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округа Нижегородской области в сфере развития агропромышленного комплекса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1549" y="885241"/>
            <a:ext cx="87602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Утверждена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постановлением администрации Дивеевского округа от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 января  2022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№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84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8724625"/>
              </p:ext>
            </p:extLst>
          </p:nvPr>
        </p:nvGraphicFramePr>
        <p:xfrm>
          <a:off x="6502704" y="4859279"/>
          <a:ext cx="5629272" cy="12164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55974"/>
                <a:gridCol w="1159987"/>
                <a:gridCol w="935989"/>
                <a:gridCol w="977322"/>
              </a:tblGrid>
              <a:tr h="66010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</a:t>
                      </a:r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финансирования, тыс. рублей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</a:t>
                      </a:r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</a:t>
                      </a:r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63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59 828,7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63 210,3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62 178,0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5262144"/>
              </p:ext>
            </p:extLst>
          </p:nvPr>
        </p:nvGraphicFramePr>
        <p:xfrm>
          <a:off x="2529567" y="3628344"/>
          <a:ext cx="4150178" cy="28459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4453459"/>
              </p:ext>
            </p:extLst>
          </p:nvPr>
        </p:nvGraphicFramePr>
        <p:xfrm>
          <a:off x="0" y="2006600"/>
          <a:ext cx="5926667" cy="48903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49675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split orient="vert"/>
      </p:transition>
    </mc:Choice>
    <mc:Fallback xmlns="">
      <p:transition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04899" y="109835"/>
            <a:ext cx="98393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Индикаторы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и показатели непосредственных результатов муниципальной программы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0581295"/>
              </p:ext>
            </p:extLst>
          </p:nvPr>
        </p:nvGraphicFramePr>
        <p:xfrm>
          <a:off x="97969" y="849084"/>
          <a:ext cx="11987898" cy="5738547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547010"/>
                <a:gridCol w="6777440"/>
                <a:gridCol w="1172092"/>
                <a:gridCol w="872839"/>
                <a:gridCol w="872839"/>
                <a:gridCol w="872839"/>
                <a:gridCol w="872839"/>
              </a:tblGrid>
              <a:tr h="6347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4" marR="5194" marT="519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индикатора/непосредственного результата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4" marR="5194" marT="519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 измерения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4" marR="5194" marT="5194" marB="0" anchor="ctr"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 индикатора/непосредственного результата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4" marR="5194" marT="5194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96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4" marR="5194" marT="519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4" marR="5194" marT="519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4" marR="5194" marT="519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4" marR="5194" marT="519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4" marR="5194" marT="519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4" marR="5194" marT="519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4" marR="5194" marT="5194" marB="0" anchor="ctr">
                    <a:solidFill>
                      <a:schemeClr val="bg1"/>
                    </a:solidFill>
                  </a:tcPr>
                </a:tc>
              </a:tr>
              <a:tr h="2543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4" marR="5194" marT="519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4" marR="5194" marT="519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4" marR="5194" marT="519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4" marR="5194" marT="519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4" marR="5194" marT="519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4" marR="5194" marT="519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4" marR="5194" marT="5194" marB="0" anchor="ctr">
                    <a:solidFill>
                      <a:schemeClr val="bg1"/>
                    </a:solidFill>
                  </a:tcPr>
                </a:tc>
              </a:tr>
              <a:tr h="342162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Индикаторы: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4" marR="5194" marT="5194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 fontAlgn="ctr"/>
                      <a:endParaRPr lang="ru-RU" sz="1200" b="1" i="0" u="sng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4" marR="5194" marT="5194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5592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4" marR="5194" marT="519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Индекс производства продукции сельского хозяйства в хозяйствах всех категорий (в сопоставимых ценах)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 предыдущему году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4" marR="5194" marT="519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2206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4" marR="5194" marT="519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Индекс производства продукции растениеводство (в сопоставимых ценах)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-/-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4" marR="5194" marT="519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2409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4" marR="5194" marT="519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Индекс производства продукции животноводства (в сопоставимых ценах)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-/-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4" marR="5194" marT="519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2225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4" marR="5194" marT="519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Индекс производства пищевых продуктов, включая напитки и табака (в сопоставимых ценах)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-/-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4" marR="5194" marT="519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352709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Непосредственные результаты: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4" marR="5194" marT="5194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200" b="1" i="0" u="sng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4" marR="5194" marT="5194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4" marR="5194" marT="5194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4" marR="5194" marT="5194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4" marR="5194" marT="5194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4" marR="5194" marT="5194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4" marR="5194" marT="5194" marB="0" anchor="ctr">
                    <a:solidFill>
                      <a:schemeClr val="bg1"/>
                    </a:solidFill>
                  </a:tcPr>
                </a:tc>
              </a:tr>
              <a:tr h="5066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рентабельности сельскохозяйственных организаций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4" marR="5194" marT="519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3789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Среднемесячная номинальная заработная плата в сельском хозяйстве (по сельскохозяйственным организациям)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4" marR="5194" marT="519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69 483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70 000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70 000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70 000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2543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 прибыльных сельскохозяйственных организаций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4" marR="5194" marT="519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5636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отгруженных товаров собственного производства, выполненных работ и услуг собственными силами по виду деятельности «Производство пищевых продуктов, включая напитки»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4" marR="5194" marT="519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3 064 974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3 065 000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3 065000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3 065 000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3789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Среднемесячная номинальная заработная плата по виду деятельности «Производство пищевых продуктов, включая напитки»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4" marR="5194" marT="519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30 815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31 000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31 000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31 000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5087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Стоимость валовой сельскохозяйственной продукции в действующих ценах в хозяйствах всех категорий.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94" marR="5194" marT="519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2 201 700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2 210 000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2 210 000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2 210 000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1213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split orient="vert"/>
      </p:transition>
    </mc:Choice>
    <mc:Fallback xmlns="">
      <p:transition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04899" y="109835"/>
            <a:ext cx="98393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Индикаторы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и показатели непосредственных результатов муниципальной программы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8689433"/>
              </p:ext>
            </p:extLst>
          </p:nvPr>
        </p:nvGraphicFramePr>
        <p:xfrm>
          <a:off x="84666" y="756166"/>
          <a:ext cx="11904660" cy="6073593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431800"/>
                <a:gridCol w="6790267"/>
                <a:gridCol w="1134534"/>
                <a:gridCol w="812800"/>
                <a:gridCol w="922866"/>
                <a:gridCol w="889000"/>
                <a:gridCol w="923393"/>
              </a:tblGrid>
              <a:tr h="344501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09" marR="3809" marT="3809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индикатора/непосредственного результата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09" marR="3809" marT="3809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 измерения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09" marR="3809" marT="3809" marB="0" anchor="ctr"/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 индикатора/непосредственного результата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09" marR="3809" marT="380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8038">
                <a:tc vMerge="1">
                  <a:txBody>
                    <a:bodyPr/>
                    <a:lstStyle/>
                    <a:p>
                      <a:pPr algn="ctr" rtl="0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09" marR="3809" marT="3809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09" marR="3809" marT="3809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09" marR="3809" marT="38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09" marR="3809" marT="38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09" marR="3809" marT="38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09" marR="3809" marT="38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09" marR="3809" marT="3809" marB="0" anchor="ctr"/>
                </a:tc>
              </a:tr>
              <a:tr h="13784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09" marR="3809" marT="38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09" marR="3809" marT="38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09" marR="3809" marT="38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09" marR="3809" marT="38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09" marR="3809" marT="38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09" marR="3809" marT="38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09" marR="3809" marT="3809" marB="0" anchor="ctr"/>
                </a:tc>
              </a:tr>
              <a:tr h="16435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09" marR="3809" marT="3809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Зерновые и зернобобовые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09" marR="3809" marT="38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тонн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09" marR="3809" marT="38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48 474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09" marR="3809" marT="38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48 474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09" marR="3809" marT="38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48 474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09" marR="3809" marT="38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48 474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09" marR="3809" marT="3809" marB="0" anchor="ctr"/>
                </a:tc>
              </a:tr>
              <a:tr h="16435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09" marR="3809" marT="3809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Картофель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09" marR="3809" marT="38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тонн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09" marR="3809" marT="38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13 860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09" marR="3809" marT="38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13 900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09" marR="3809" marT="38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13 900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09" marR="3809" marT="38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13 900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09" marR="3809" marT="3809" marB="0" anchor="ctr"/>
                </a:tc>
              </a:tr>
              <a:tr h="21743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09" marR="3809" marT="3809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Овощи открытого, защищенного грунта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09" marR="3809" marT="38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тонн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09" marR="3809" marT="38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09" marR="3809" marT="38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09" marR="3809" marT="38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09" marR="3809" marT="38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09" marR="3809" marT="3809" marB="0" anchor="ctr"/>
                </a:tc>
              </a:tr>
              <a:tr h="16435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09" marR="3809" marT="3809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Рапс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09" marR="3809" marT="38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тонн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09" marR="3809" marT="38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09" marR="3809" marT="38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09" marR="3809" marT="38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09" marR="3809" marT="38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09" marR="3809" marT="3809" marB="0" anchor="ctr"/>
                </a:tc>
              </a:tr>
              <a:tr h="23327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09" marR="3809" marT="3809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Внесение минеральных удобрений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09" marR="3809" marT="38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тонн д.в.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09" marR="3809" marT="38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1 007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09" marR="3809" marT="38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1 007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09" marR="3809" marT="38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1 007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09" marR="3809" marT="38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1 007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09" marR="3809" marT="3809" marB="0" anchor="ctr"/>
                </a:tc>
              </a:tr>
              <a:tr h="23327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09" marR="3809" marT="3809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Внесение органических удобрений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09" marR="3809" marT="38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тонн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09" marR="3809" marT="38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9 500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09" marR="3809" marT="38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09" marR="3809" marT="38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09" marR="3809" marT="38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09" marR="3809" marT="3809" marB="0" anchor="ctr"/>
                </a:tc>
              </a:tr>
              <a:tr h="15375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09" marR="3809" marT="3809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Известкование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09" marR="3809" marT="38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09" marR="3809" marT="38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09" marR="3809" marT="38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09" marR="3809" marT="38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09" marR="3809" marT="38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09" marR="3809" marT="3809" marB="0" anchor="ctr"/>
                </a:tc>
              </a:tr>
              <a:tr h="15375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09" marR="3809" marT="3809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Фосфоритование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09" marR="3809" marT="38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09" marR="3809" marT="38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09" marR="3809" marT="38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09" marR="3809" marT="38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09" marR="3809" marT="38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09" marR="3809" marT="3809" marB="0" anchor="ctr"/>
                </a:tc>
              </a:tr>
              <a:tr h="67332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09" marR="3809" marT="3809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Сохранение размера посевных площадей, занятых зерновыми, зернобобовыми и кормовыми сельскохозяйственными культурами, во всей категориях хозяйств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09" marR="3809" marT="38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09" marR="3809" marT="38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21 035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09" marR="3809" marT="38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21 035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09" marR="3809" marT="38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21 035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09" marR="3809" marT="38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21 035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09" marR="3809" marT="3809" marB="0" anchor="ctr"/>
                </a:tc>
              </a:tr>
              <a:tr h="47715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09" marR="3809" marT="3809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Ввод в оборот ранее не используемых земель сельскохозяйственного назначения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09" marR="3809" marT="38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09" marR="3809" marT="38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09" marR="3809" marT="38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09" marR="3809" marT="38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09" marR="3809" marT="38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09" marR="3809" marT="3809" marB="0" anchor="ctr"/>
                </a:tc>
              </a:tr>
              <a:tr h="21743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09" marR="3809" marT="3809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Скот и птица на убой (в живом весе) во всех категориях хозяйств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09" marR="3809" marT="38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тонн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09" marR="3809" marT="38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581,3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09" marR="3809" marT="38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09" marR="3809" marT="38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09" marR="3809" marT="38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09" marR="3809" marT="3809" marB="0" anchor="ctr"/>
                </a:tc>
              </a:tr>
              <a:tr h="14844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09" marR="3809" marT="3809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Молоко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09" marR="3809" marT="38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тонн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09" marR="3809" marT="38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11 212,1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09" marR="3809" marT="38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09" marR="3809" marT="38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09" marR="3809" marT="38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09" marR="3809" marT="3809" marB="0" anchor="ctr"/>
                </a:tc>
              </a:tr>
              <a:tr h="14844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09" marR="3809" marT="3809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Яйцо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09" marR="3809" marT="38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тонн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09" marR="3809" marT="38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240 000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09" marR="3809" marT="38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240 000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09" marR="3809" marT="38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240 000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09" marR="3809" marT="38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240 000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09" marR="3809" marT="3809" marB="0" anchor="ctr"/>
                </a:tc>
              </a:tr>
              <a:tr h="25978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09" marR="3809" marT="3809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Поголовье крупного рогатого скота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09" marR="3809" marT="38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голов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09" marR="3809" marT="38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3 482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09" marR="3809" marT="38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09" marR="3809" marT="38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09" marR="3809" marT="38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09" marR="3809" marT="3809" marB="0" anchor="ctr"/>
                </a:tc>
              </a:tr>
              <a:tr h="13784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09" marR="3809" marT="3809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 коров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09" marR="3809" marT="38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голов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09" marR="3809" marT="38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1 949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09" marR="3809" marT="38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1 950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09" marR="3809" marT="38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1 950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09" marR="3809" marT="38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1 950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09" marR="3809" marT="3809" marB="0" anchor="ctr"/>
                </a:tc>
              </a:tr>
              <a:tr h="69983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09" marR="3809" marT="3809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Маточное поголовье овец и коз в сельскохозяйственных организациях, крестьянских (фермерских) хозяйствах (включая индивидуальных предпринимателей)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09" marR="3809" marT="38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голов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09" marR="3809" marT="38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09" marR="3809" marT="38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09" marR="3809" marT="38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09" marR="3809" marT="38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09" marR="3809" marT="3809" marB="0" anchor="ctr"/>
                </a:tc>
              </a:tr>
              <a:tr h="67332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09" marR="3809" marT="3809" marB="0" anchor="ctr"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начинающих фермеров, осуществивших проеты создания и развития  своих хозяйств с помощью государственной поддержки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09" marR="3809" marT="380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09" marR="3809" marT="38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09" marR="3809" marT="38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09" marR="3809" marT="38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09" marR="3809" marT="38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09" marR="3809" marT="3809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3621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split orient="vert"/>
      </p:transition>
    </mc:Choice>
    <mc:Fallback xmlns="">
      <p:transition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04899" y="109835"/>
            <a:ext cx="98393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Индикаторы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и показатели непосредственных результатов муниципальной программы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2610582"/>
              </p:ext>
            </p:extLst>
          </p:nvPr>
        </p:nvGraphicFramePr>
        <p:xfrm>
          <a:off x="59270" y="855133"/>
          <a:ext cx="12022664" cy="5705394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565821"/>
                <a:gridCol w="6766309"/>
                <a:gridCol w="973667"/>
                <a:gridCol w="889000"/>
                <a:gridCol w="999066"/>
                <a:gridCol w="889000"/>
                <a:gridCol w="939801"/>
              </a:tblGrid>
              <a:tr h="160718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0" marR="5060" marT="5060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индикатора/непосредственного результата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0" marR="5060" marT="5060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 измерения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0" marR="5060" marT="5060" marB="0" anchor="ctr"/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 индикатора/непосредственного результата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0" marR="5060" marT="506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8815">
                <a:tc vMerge="1">
                  <a:txBody>
                    <a:bodyPr/>
                    <a:lstStyle/>
                    <a:p>
                      <a:pPr algn="ctr" rtl="0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0" marR="5060" marT="5060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0" marR="5060" marT="506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0" marR="5060" marT="5060" marB="0" anchor="ctr"/>
                </a:tc>
              </a:tr>
              <a:tr h="21550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0" marR="5060" marT="5060" marB="0" anchor="ctr"/>
                </a:tc>
              </a:tr>
              <a:tr h="4109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построенных или реконструированных семейных животноводческих ферм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0" marR="5060" marT="506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0" marR="5060" marT="5060" marB="0" anchor="ctr"/>
                </a:tc>
              </a:tr>
              <a:tr h="3179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субсидируемых кредитов и займов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0" marR="5060" marT="506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0" marR="5060" marT="5060" marB="0" anchor="ctr"/>
                </a:tc>
              </a:tr>
              <a:tr h="4334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Площадь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земельных 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участков, оформленных в собственность КФХ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0" marR="5060" marT="506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0" marR="5060" marT="5060" marB="0" anchor="ctr"/>
                </a:tc>
              </a:tr>
              <a:tr h="1976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Тракторы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0" marR="5060" marT="506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0" marR="5060" marT="5060" marB="0" anchor="ctr"/>
                </a:tc>
              </a:tr>
              <a:tr h="1976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Зерноуборочные комбайны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0" marR="5060" marT="506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0" marR="5060" marT="5060" marB="0" anchor="ctr"/>
                </a:tc>
              </a:tr>
              <a:tr h="1976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Кормоуборочные комбайны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0" marR="5060" marT="506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0" marR="5060" marT="5060" marB="0" anchor="ctr"/>
                </a:tc>
              </a:tr>
              <a:tr h="6358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вес 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отходов  сельскохозяйственного производства, переработанных методами биотехнологии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0" marR="5060" marT="506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0" marR="5060" marT="5060" marB="0" anchor="ctr"/>
                </a:tc>
              </a:tr>
              <a:tr h="3835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молодых специалистов, принятых в сельскохозяйственные организации и КФХ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0" marR="5060" marT="506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0" marR="5060" marT="5060" marB="0" anchor="ctr"/>
                </a:tc>
              </a:tr>
              <a:tr h="5726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работников, прошедших переподготовку, повысивших квалификацию, принявших участие в семинарах, конференциях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0" marR="5060" marT="506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0" marR="5060" marT="5060" marB="0" anchor="ctr"/>
                </a:tc>
              </a:tr>
              <a:tr h="346435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Индикаторы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0" marR="5060" marT="506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40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Укомплектованность должностей муниципальной службы в управлении сельского хозяйства администрации </a:t>
                      </a:r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Дивеевского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муниципального округа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0" marR="5060" marT="506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0" marR="5060" marT="5060" marB="0" anchor="ctr"/>
                </a:tc>
              </a:tr>
              <a:tr h="263548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Индикаторы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0" marR="5060" marT="506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79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 освоения бюджетных средств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0" marR="5060" marT="506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0" marR="5060" marT="506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0" marR="5060" marT="50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60" marR="5060" marT="506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74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split orient="vert"/>
      </p:transition>
    </mc:Choice>
    <mc:Fallback xmlns="">
      <p:transition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85849" y="119360"/>
            <a:ext cx="98488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непрограммных расходов по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Дивеевскому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муниципальному округу на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2025-2027 гг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,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1152312"/>
              </p:ext>
            </p:extLst>
          </p:nvPr>
        </p:nvGraphicFramePr>
        <p:xfrm>
          <a:off x="166688" y="1096169"/>
          <a:ext cx="11687173" cy="55325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71104"/>
                <a:gridCol w="1920376"/>
                <a:gridCol w="1553892"/>
                <a:gridCol w="1220391"/>
                <a:gridCol w="1334002"/>
                <a:gridCol w="1187408"/>
              </a:tblGrid>
              <a:tr h="170569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непрограммных направлений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на </a:t>
                      </a:r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 (первоначальный план)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</a:t>
                      </a:r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2025г</a:t>
                      </a:r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 </a:t>
                      </a:r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году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</a:t>
                      </a:r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</a:t>
                      </a:r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</a:t>
                      </a:r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</a:t>
                      </a:r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91203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на переданные полномочия за счет субвенций </a:t>
                      </a:r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федерального/областного </a:t>
                      </a:r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бюджета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1 182,90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2 651,20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224,1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2 827,20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2 811,10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75524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Содержание главы, аппарата управления, муниципальных учреждений и председателя контрольно-счетной комиссии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112 884,59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130,86</a:t>
                      </a:r>
                    </a:p>
                    <a:p>
                      <a:pPr algn="ctr"/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110,0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112 307,03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112 873,15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0809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Социальные выплаты </a:t>
                      </a:r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граждан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2 704,87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2704,87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500,00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500,00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11200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Подготовка и проведение выборов и референдумов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2 000,0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7434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непрограммные расходы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116 772,36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131 486,93</a:t>
                      </a:r>
                    </a:p>
                    <a:p>
                      <a:pPr algn="ctr" rtl="0" fontAlgn="t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112,6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</a:t>
                      </a:r>
                      <a:r>
                        <a:rPr lang="ru-RU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634,23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</a:t>
                      </a:r>
                      <a:r>
                        <a:rPr lang="ru-RU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184,25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8004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split orient="vert"/>
      </p:transition>
    </mc:Choice>
    <mc:Fallback xmlns="">
      <p:transition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альтернативный процесс 4"/>
          <p:cNvSpPr/>
          <p:nvPr/>
        </p:nvSpPr>
        <p:spPr>
          <a:xfrm>
            <a:off x="1631951" y="44451"/>
            <a:ext cx="8785225" cy="1152525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Национальные проекты  планируемые к финансированию в 2025-2027гг.,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2529685"/>
              </p:ext>
            </p:extLst>
          </p:nvPr>
        </p:nvGraphicFramePr>
        <p:xfrm>
          <a:off x="309562" y="4024842"/>
          <a:ext cx="3500437" cy="2570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3122288"/>
              </p:ext>
            </p:extLst>
          </p:nvPr>
        </p:nvGraphicFramePr>
        <p:xfrm>
          <a:off x="4283603" y="4267200"/>
          <a:ext cx="3327930" cy="2499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7042105"/>
              </p:ext>
            </p:extLst>
          </p:nvPr>
        </p:nvGraphicFramePr>
        <p:xfrm>
          <a:off x="8238067" y="4336521"/>
          <a:ext cx="3242733" cy="2386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0912250"/>
              </p:ext>
            </p:extLst>
          </p:nvPr>
        </p:nvGraphicFramePr>
        <p:xfrm>
          <a:off x="2827865" y="160866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1494154"/>
              </p:ext>
            </p:extLst>
          </p:nvPr>
        </p:nvGraphicFramePr>
        <p:xfrm>
          <a:off x="677862" y="1684867"/>
          <a:ext cx="296227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8589949"/>
              </p:ext>
            </p:extLst>
          </p:nvPr>
        </p:nvGraphicFramePr>
        <p:xfrm>
          <a:off x="7577666" y="1388533"/>
          <a:ext cx="4436533" cy="32342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34908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split orient="vert"/>
      </p:transition>
    </mc:Choice>
    <mc:Fallback xmlns="">
      <p:transition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TextBox 19"/>
          <p:cNvSpPr txBox="1">
            <a:spLocks noChangeArrowheads="1"/>
          </p:cNvSpPr>
          <p:nvPr/>
        </p:nvSpPr>
        <p:spPr bwMode="auto">
          <a:xfrm>
            <a:off x="10496550" y="575086"/>
            <a:ext cx="143419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b="1" dirty="0">
                <a:solidFill>
                  <a:schemeClr val="tx1"/>
                </a:solidFill>
                <a:latin typeface="Gill Sans MT" pitchFamily="34" charset="0"/>
              </a:rPr>
              <a:t>тыс. руб.</a:t>
            </a: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0171141"/>
              </p:ext>
            </p:extLst>
          </p:nvPr>
        </p:nvGraphicFramePr>
        <p:xfrm>
          <a:off x="261255" y="1047721"/>
          <a:ext cx="11669487" cy="1834530"/>
        </p:xfrm>
        <a:graphic>
          <a:graphicData uri="http://schemas.openxmlformats.org/drawingml/2006/table">
            <a:tbl>
              <a:tblPr/>
              <a:tblGrid>
                <a:gridCol w="2334113"/>
                <a:gridCol w="2563333"/>
                <a:gridCol w="2563333"/>
                <a:gridCol w="1676025"/>
                <a:gridCol w="2532683"/>
              </a:tblGrid>
              <a:tr h="8210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Cyr" panose="020B0604020202020204" pitchFamily="34" charset="0"/>
                          <a:cs typeface="Arial Cyr" panose="020B0604020202020204" pitchFamily="34" charset="0"/>
                        </a:rPr>
                        <a:t>Наименование</a:t>
                      </a:r>
                    </a:p>
                  </a:txBody>
                  <a:tcPr marL="9526" marR="9526" marT="95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Cyr" panose="020B0604020202020204" pitchFamily="34" charset="0"/>
                          <a:cs typeface="Arial Cyr" panose="020B0604020202020204" pitchFamily="34" charset="0"/>
                        </a:rPr>
                        <a:t>Объем муниципального долга на начало года</a:t>
                      </a:r>
                    </a:p>
                  </a:txBody>
                  <a:tcPr marL="9526" marR="9526" marT="95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Cyr" panose="020B0604020202020204" pitchFamily="34" charset="0"/>
                          <a:cs typeface="Arial Cyr" panose="020B0604020202020204" pitchFamily="34" charset="0"/>
                        </a:rPr>
                        <a:t>Привлечение заемных средств</a:t>
                      </a:r>
                    </a:p>
                  </a:txBody>
                  <a:tcPr marL="9526" marR="9526" marT="95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Cyr" panose="020B0604020202020204" pitchFamily="34" charset="0"/>
                          <a:cs typeface="Arial Cyr" panose="020B0604020202020204" pitchFamily="34" charset="0"/>
                        </a:rPr>
                        <a:t>Погашение долга</a:t>
                      </a:r>
                    </a:p>
                  </a:txBody>
                  <a:tcPr marL="9526" marR="9526" marT="95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Cyr" panose="020B0604020202020204" pitchFamily="34" charset="0"/>
                          <a:cs typeface="Arial Cyr" panose="020B0604020202020204" pitchFamily="34" charset="0"/>
                        </a:rPr>
                        <a:t>Объем долга на конец года</a:t>
                      </a:r>
                    </a:p>
                  </a:txBody>
                  <a:tcPr marL="9526" marR="9526" marT="95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</a:tr>
              <a:tr h="2404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effectLst/>
                          <a:latin typeface="Arial Cyr" panose="020B0604020202020204" pitchFamily="34" charset="0"/>
                        </a:rPr>
                        <a:t>2024 </a:t>
                      </a:r>
                      <a:r>
                        <a:rPr lang="ru-RU" sz="1600" b="0" i="0" u="none" strike="noStrike" dirty="0">
                          <a:effectLst/>
                          <a:latin typeface="Arial Cyr" panose="020B0604020202020204" pitchFamily="34" charset="0"/>
                        </a:rPr>
                        <a:t>год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effectLst/>
                          <a:latin typeface="Arial Cyr" panose="020B0604020202020204" pitchFamily="34" charset="0"/>
                        </a:rPr>
                        <a:t>6 000,0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effectLst/>
                          <a:latin typeface="Arial Cyr" panose="020B0604020202020204" pitchFamily="34" charset="0"/>
                        </a:rPr>
                        <a:t>0,0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effectLst/>
                          <a:latin typeface="Arial Cyr" panose="020B0604020202020204" pitchFamily="34" charset="0"/>
                        </a:rPr>
                        <a:t>3 000,0  </a:t>
                      </a:r>
                      <a:endParaRPr lang="ru-RU" sz="16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effectLst/>
                          <a:latin typeface="Arial Cyr" panose="020B0604020202020204" pitchFamily="34" charset="0"/>
                        </a:rPr>
                        <a:t>6 000,0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4994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effectLst/>
                          <a:latin typeface="Arial Cyr" panose="020B0604020202020204" pitchFamily="34" charset="0"/>
                        </a:rPr>
                        <a:t>2025 </a:t>
                      </a:r>
                      <a:r>
                        <a:rPr lang="ru-RU" sz="1600" b="0" i="0" u="none" strike="noStrike" dirty="0">
                          <a:effectLst/>
                          <a:latin typeface="Arial Cyr" panose="020B0604020202020204" pitchFamily="34" charset="0"/>
                        </a:rPr>
                        <a:t>год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effectLst/>
                          <a:latin typeface="Arial Cyr" panose="020B0604020202020204" pitchFamily="34" charset="0"/>
                        </a:rPr>
                        <a:t>3 </a:t>
                      </a:r>
                      <a:r>
                        <a:rPr lang="ru-RU" sz="1600" b="0" i="0" u="none" strike="noStrike" dirty="0">
                          <a:effectLst/>
                          <a:latin typeface="Arial Cyr" panose="020B0604020202020204" pitchFamily="34" charset="0"/>
                        </a:rPr>
                        <a:t>000,0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effectLst/>
                          <a:latin typeface="Arial Cyr" panose="020B0604020202020204" pitchFamily="34" charset="0"/>
                        </a:rPr>
                        <a:t>0,0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effectLst/>
                          <a:latin typeface="Arial Cyr" panose="020B0604020202020204" pitchFamily="34" charset="0"/>
                        </a:rPr>
                        <a:t>3 000,0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effectLst/>
                          <a:latin typeface="Arial Cyr" panose="020B0604020202020204" pitchFamily="34" charset="0"/>
                        </a:rPr>
                        <a:t>3 000,0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24994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effectLst/>
                          <a:latin typeface="Arial Cyr" panose="020B0604020202020204" pitchFamily="34" charset="0"/>
                        </a:rPr>
                        <a:t>2026 </a:t>
                      </a:r>
                      <a:r>
                        <a:rPr lang="ru-RU" sz="1600" b="0" i="0" u="none" strike="noStrike" dirty="0">
                          <a:effectLst/>
                          <a:latin typeface="Arial Cyr" panose="020B0604020202020204" pitchFamily="34" charset="0"/>
                        </a:rPr>
                        <a:t>год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effectLst/>
                          <a:latin typeface="Arial Cyr" panose="020B0604020202020204" pitchFamily="34" charset="0"/>
                        </a:rPr>
                        <a:t>0,0  </a:t>
                      </a:r>
                      <a:endParaRPr lang="ru-RU" sz="16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effectLst/>
                          <a:latin typeface="Arial Cyr" panose="020B0604020202020204" pitchFamily="34" charset="0"/>
                        </a:rPr>
                        <a:t>0,0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effectLst/>
                          <a:latin typeface="Arial Cyr" panose="020B0604020202020204" pitchFamily="34" charset="0"/>
                        </a:rPr>
                        <a:t>0,0  </a:t>
                      </a:r>
                      <a:endParaRPr lang="ru-RU" sz="16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effectLst/>
                          <a:latin typeface="Arial Cyr" panose="020B0604020202020204" pitchFamily="34" charset="0"/>
                        </a:rPr>
                        <a:t>0,0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4994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effectLst/>
                          <a:latin typeface="Arial Cyr" panose="020B0604020202020204" pitchFamily="34" charset="0"/>
                        </a:rPr>
                        <a:t>2027 </a:t>
                      </a:r>
                      <a:r>
                        <a:rPr lang="ru-RU" sz="1600" b="0" i="0" u="none" strike="noStrike" dirty="0">
                          <a:effectLst/>
                          <a:latin typeface="Arial Cyr" panose="020B0604020202020204" pitchFamily="34" charset="0"/>
                        </a:rPr>
                        <a:t>год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effectLst/>
                          <a:latin typeface="Arial Cyr" panose="020B0604020202020204" pitchFamily="34" charset="0"/>
                        </a:rPr>
                        <a:t>0,0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effectLst/>
                          <a:latin typeface="Arial Cyr" panose="020B0604020202020204" pitchFamily="34" charset="0"/>
                        </a:rPr>
                        <a:t>0,0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effectLst/>
                          <a:latin typeface="Arial Cyr" panose="020B0604020202020204" pitchFamily="34" charset="0"/>
                        </a:rPr>
                        <a:t>0,0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effectLst/>
                          <a:latin typeface="Arial Cyr" panose="020B0604020202020204" pitchFamily="34" charset="0"/>
                        </a:rPr>
                        <a:t>0,0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071426" y="329189"/>
            <a:ext cx="98488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муниципального долга в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4-20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гг.</a:t>
            </a:r>
          </a:p>
        </p:txBody>
      </p: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2624414990"/>
              </p:ext>
            </p:extLst>
          </p:nvPr>
        </p:nvGraphicFramePr>
        <p:xfrm>
          <a:off x="5548312" y="3760227"/>
          <a:ext cx="1614906" cy="12014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3811759830"/>
              </p:ext>
            </p:extLst>
          </p:nvPr>
        </p:nvGraphicFramePr>
        <p:xfrm>
          <a:off x="7917996" y="4731706"/>
          <a:ext cx="1643062" cy="12014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/>
        </p:nvGraphicFramePr>
        <p:xfrm>
          <a:off x="2668099" y="3570269"/>
          <a:ext cx="7143750" cy="2914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11" name=" 3"/>
          <p:cNvSpPr/>
          <p:nvPr/>
        </p:nvSpPr>
        <p:spPr>
          <a:xfrm>
            <a:off x="6367848" y="4893277"/>
            <a:ext cx="897925" cy="667264"/>
          </a:xfrm>
          <a:prstGeom prst="swooshArrow">
            <a:avLst>
              <a:gd name="adj1" fmla="val 25000"/>
              <a:gd name="adj2" fmla="val 25000"/>
            </a:avLst>
          </a:prstGeom>
          <a:scene3d>
            <a:camera prst="orthographicFront">
              <a:rot lat="0" lon="0" rev="17400000"/>
            </a:camera>
            <a:lightRig rig="contrasting" dir="t">
              <a:rot lat="0" lon="0" rev="1200000"/>
            </a:lightRig>
          </a:scene3d>
          <a:sp3d z="-300000" prstMaterial="plastic"/>
        </p:spPr>
        <p:style>
          <a:lnRef idx="1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55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5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vert="vert270"/>
          <a:lstStyle/>
          <a:p>
            <a:endParaRPr lang="ru-RU" sz="900" dirty="0" smtClean="0">
              <a:solidFill>
                <a:srgbClr val="FF0000"/>
              </a:solidFill>
            </a:endParaRPr>
          </a:p>
          <a:p>
            <a:endParaRPr lang="ru-RU" sz="900" dirty="0" smtClean="0">
              <a:solidFill>
                <a:srgbClr val="FF0000"/>
              </a:solidFill>
            </a:endParaRPr>
          </a:p>
          <a:p>
            <a:endParaRPr lang="ru-RU" sz="900" dirty="0" smtClean="0">
              <a:solidFill>
                <a:srgbClr val="FF0000"/>
              </a:solidFill>
            </a:endParaRPr>
          </a:p>
          <a:p>
            <a:r>
              <a:rPr lang="ru-RU" sz="900" dirty="0" smtClean="0">
                <a:solidFill>
                  <a:srgbClr val="FF0000"/>
                </a:solidFill>
              </a:rPr>
              <a:t>-3000</a:t>
            </a:r>
          </a:p>
          <a:p>
            <a:endParaRPr lang="ru-RU" sz="900" dirty="0" smtClean="0">
              <a:solidFill>
                <a:srgbClr val="FF0000"/>
              </a:solidFill>
            </a:endParaRPr>
          </a:p>
        </p:txBody>
      </p:sp>
      <p:sp>
        <p:nvSpPr>
          <p:cNvPr id="12" name=" 3"/>
          <p:cNvSpPr/>
          <p:nvPr/>
        </p:nvSpPr>
        <p:spPr>
          <a:xfrm>
            <a:off x="5140410" y="4094204"/>
            <a:ext cx="906163" cy="774357"/>
          </a:xfrm>
          <a:prstGeom prst="swooshArrow">
            <a:avLst>
              <a:gd name="adj1" fmla="val 25000"/>
              <a:gd name="adj2" fmla="val 25000"/>
            </a:avLst>
          </a:prstGeom>
          <a:scene3d>
            <a:camera prst="orthographicFront">
              <a:rot lat="0" lon="0" rev="17400000"/>
            </a:camera>
            <a:lightRig rig="contrasting" dir="t">
              <a:rot lat="0" lon="0" rev="1200000"/>
            </a:lightRig>
          </a:scene3d>
          <a:sp3d z="-300000" prstMaterial="plastic"/>
        </p:spPr>
        <p:style>
          <a:lnRef idx="1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55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5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vert="vert270"/>
          <a:lstStyle/>
          <a:p>
            <a:endParaRPr lang="ru-RU" sz="900" dirty="0" smtClean="0">
              <a:solidFill>
                <a:srgbClr val="FF0000"/>
              </a:solidFill>
            </a:endParaRPr>
          </a:p>
          <a:p>
            <a:endParaRPr lang="ru-RU" sz="900" dirty="0" smtClean="0">
              <a:solidFill>
                <a:srgbClr val="FF0000"/>
              </a:solidFill>
            </a:endParaRPr>
          </a:p>
          <a:p>
            <a:endParaRPr lang="ru-RU" sz="900" dirty="0" smtClean="0">
              <a:solidFill>
                <a:srgbClr val="FF0000"/>
              </a:solidFill>
            </a:endParaRPr>
          </a:p>
          <a:p>
            <a:r>
              <a:rPr lang="ru-RU" sz="900" dirty="0" smtClean="0">
                <a:solidFill>
                  <a:srgbClr val="FF0000"/>
                </a:solidFill>
              </a:rPr>
              <a:t>-3000</a:t>
            </a:r>
          </a:p>
          <a:p>
            <a:endParaRPr lang="ru-RU" sz="9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382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split orient="vert"/>
      </p:transition>
    </mc:Choice>
    <mc:Fallback xmlns="">
      <p:transition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3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295" y="999663"/>
            <a:ext cx="4286750" cy="2315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4" name="TextBox 1"/>
          <p:cNvSpPr txBox="1">
            <a:spLocks noChangeArrowheads="1"/>
          </p:cNvSpPr>
          <p:nvPr/>
        </p:nvSpPr>
        <p:spPr bwMode="auto">
          <a:xfrm>
            <a:off x="6721057" y="3683793"/>
            <a:ext cx="48054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Предельный объем расходов </a:t>
            </a:r>
            <a:r>
              <a:rPr lang="ru-RU" altLang="ru-RU" sz="1600" b="1" dirty="0">
                <a:solidFill>
                  <a:schemeClr val="tx1"/>
                </a:solidFill>
                <a:latin typeface="Calibri" panose="020F0502020204030204" pitchFamily="34" charset="0"/>
              </a:rPr>
              <a:t>на обслуживание муниципального долга, тыс. руб.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84264" y="995925"/>
            <a:ext cx="4460875" cy="2323305"/>
          </a:xfrm>
          <a:prstGeom prst="roundRect">
            <a:avLst/>
          </a:prstGeom>
          <a:solidFill>
            <a:srgbClr val="B4DE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В структуре муниципального долга в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2025-2027 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гг. 100% составляют бюджетные кредиты, полученные из областного бюджета</a:t>
            </a:r>
          </a:p>
        </p:txBody>
      </p:sp>
      <p:pic>
        <p:nvPicPr>
          <p:cNvPr id="76806" name="Picture 11" descr="ÐÐ°ÑÑÐ¸Ð½ÐºÐ¸ Ð¿Ð¾ Ð·Ð°Ð¿ÑÐ¾ÑÑ Ð¼ÑÐ½Ð¸ÑÐ¸Ð¿Ð°Ð»ÑÐ½ÑÐ¹ Ð´Ð¾Ð»Ð³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539" y="3607593"/>
            <a:ext cx="4546600" cy="2741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152525" y="181301"/>
            <a:ext cx="98488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долг в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2025-2027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гг.</a:t>
            </a:r>
          </a:p>
        </p:txBody>
      </p:sp>
      <p:graphicFrame>
        <p:nvGraphicFramePr>
          <p:cNvPr id="8" name="Диаграмма 7"/>
          <p:cNvGraphicFramePr>
            <a:graphicFrameLocks/>
          </p:cNvGraphicFramePr>
          <p:nvPr/>
        </p:nvGraphicFramePr>
        <p:xfrm>
          <a:off x="6835475" y="4377382"/>
          <a:ext cx="3990975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29950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split orient="vert"/>
      </p:transition>
    </mc:Choice>
    <mc:Fallback xmlns="">
      <p:transition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288213" y="4070351"/>
            <a:ext cx="4033838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/>
              <a:t>Верхний предел </a:t>
            </a:r>
          </a:p>
          <a:p>
            <a:pPr algn="ctr">
              <a:defRPr/>
            </a:pPr>
            <a:r>
              <a:rPr lang="ru-RU" b="1" dirty="0"/>
              <a:t>муниципального долга, тыс. руб</a:t>
            </a:r>
            <a:r>
              <a:rPr lang="ru-RU" b="1" dirty="0" smtClean="0"/>
              <a:t>.</a:t>
            </a:r>
            <a:endParaRPr lang="ru-RU" b="1" dirty="0"/>
          </a:p>
        </p:txBody>
      </p:sp>
      <p:pic>
        <p:nvPicPr>
          <p:cNvPr id="77828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911" y="1083425"/>
            <a:ext cx="4910663" cy="2678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801157" y="57416"/>
            <a:ext cx="1056851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Предельный объем и верхний предел муниципального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долга</a:t>
            </a:r>
          </a:p>
          <a:p>
            <a:pPr algn="ctr">
              <a:defRPr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2025-2027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гг.</a:t>
            </a:r>
          </a:p>
          <a:p>
            <a:pPr algn="ctr">
              <a:defRPr/>
            </a:pPr>
            <a:endParaRPr lang="ru-RU" sz="2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157" y="4070351"/>
            <a:ext cx="4800598" cy="26113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4345212"/>
              </p:ext>
            </p:extLst>
          </p:nvPr>
        </p:nvGraphicFramePr>
        <p:xfrm>
          <a:off x="7288213" y="4787634"/>
          <a:ext cx="3838576" cy="1352751"/>
        </p:xfrm>
        <a:graphic>
          <a:graphicData uri="http://schemas.openxmlformats.org/drawingml/2006/table">
            <a:tbl>
              <a:tblPr/>
              <a:tblGrid>
                <a:gridCol w="2465994"/>
                <a:gridCol w="1372582"/>
              </a:tblGrid>
              <a:tr h="4509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на 01.01.2025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1A0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B1A0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A0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3 000,0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B1A0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A0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A0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9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на 01.01.2026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1A0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B1A0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A0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0,0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B1A0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A0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A0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</a:tr>
              <a:tr h="4509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на 01.01.2027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1A0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B1A0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A0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0,0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B1A0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A0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A0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/>
        </p:nvGraphicFramePr>
        <p:xfrm>
          <a:off x="604194" y="1193585"/>
          <a:ext cx="5200650" cy="2543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86365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split orient="vert"/>
      </p:transition>
    </mc:Choice>
    <mc:Fallback xmlns="">
      <p:transition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Содержимое 2"/>
          <p:cNvSpPr>
            <a:spLocks noGrp="1"/>
          </p:cNvSpPr>
          <p:nvPr>
            <p:ph idx="1"/>
          </p:nvPr>
        </p:nvSpPr>
        <p:spPr>
          <a:xfrm>
            <a:off x="1919288" y="1916113"/>
            <a:ext cx="8229600" cy="4608512"/>
          </a:xfrm>
        </p:spPr>
        <p:txBody>
          <a:bodyPr rtlCol="0">
            <a:normAutofit/>
          </a:bodyPr>
          <a:lstStyle/>
          <a:p>
            <a:pPr>
              <a:buFont typeface="Wingdings" pitchFamily="2" charset="2"/>
              <a:buChar char="v"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Правительство Нижегородской области</a:t>
            </a:r>
          </a:p>
          <a:p>
            <a:pPr>
              <a:buNone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http://www.government-nnov.ru/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Wingdings" pitchFamily="2" charset="2"/>
              <a:buChar char="v"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Официальный сайт для размещения информации о государственных и муниципальных учреждениях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None/>
              <a:defRPr/>
            </a:pPr>
            <a:r>
              <a:rPr lang="en-US" u="sng" dirty="0" smtClean="0">
                <a:solidFill>
                  <a:schemeClr val="accent5">
                    <a:lumMod val="50000"/>
                  </a:schemeClr>
                </a:solidFill>
                <a:hlinkClick r:id="rId3"/>
              </a:rPr>
              <a:t>http://bus.gov.ru/public/home.html</a:t>
            </a:r>
            <a:endParaRPr lang="ru-RU" u="sng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v"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Официальный сайт Администрации Дивеевского муниципального округа</a:t>
            </a:r>
          </a:p>
          <a:p>
            <a:pPr>
              <a:buNone/>
              <a:defRPr/>
            </a:pPr>
            <a:r>
              <a:rPr lang="en-US" u="sng" dirty="0" smtClean="0">
                <a:solidFill>
                  <a:srgbClr val="312462"/>
                </a:solidFill>
                <a:uFill>
                  <a:solidFill>
                    <a:schemeClr val="accent5">
                      <a:lumMod val="50000"/>
                    </a:schemeClr>
                  </a:solidFill>
                </a:uFill>
                <a:hlinkClick r:id="rId4" invalidUrl="http:///"/>
              </a:rPr>
              <a:t>http://</a:t>
            </a:r>
            <a:r>
              <a:rPr lang="en-US" u="sng" dirty="0" smtClean="0">
                <a:solidFill>
                  <a:srgbClr val="312462"/>
                </a:solidFill>
                <a:uFill>
                  <a:solidFill>
                    <a:schemeClr val="accent5">
                      <a:lumMod val="50000"/>
                    </a:schemeClr>
                  </a:solidFill>
                </a:uFill>
              </a:rPr>
              <a:t>www.diveevo-adm.ru/</a:t>
            </a:r>
            <a:endParaRPr lang="ru-RU" u="sng" dirty="0" smtClean="0">
              <a:solidFill>
                <a:srgbClr val="312462"/>
              </a:solidFill>
              <a:uFill>
                <a:solidFill>
                  <a:schemeClr val="accent5">
                    <a:lumMod val="50000"/>
                  </a:schemeClr>
                </a:solidFill>
              </a:uFill>
            </a:endParaRPr>
          </a:p>
          <a:p>
            <a:pPr>
              <a:buNone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Arial" charset="0"/>
              <a:buChar char="•"/>
              <a:defRPr/>
            </a:pP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None/>
              <a:defRPr/>
            </a:pP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86190" y="375181"/>
            <a:ext cx="786375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Открытые  государственные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</a:t>
            </a:r>
          </a:p>
          <a:p>
            <a:pPr algn="ctr">
              <a:defRPr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ресурсы</a:t>
            </a:r>
          </a:p>
        </p:txBody>
      </p:sp>
    </p:spTree>
    <p:extLst>
      <p:ext uri="{BB962C8B-B14F-4D97-AF65-F5344CB8AC3E}">
        <p14:creationId xmlns:p14="http://schemas.microsoft.com/office/powerpoint/2010/main" val="947330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split orient="vert"/>
      </p:transition>
    </mc:Choice>
    <mc:Fallback xmlns="">
      <p:transition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9" name="Group 12"/>
          <p:cNvGrpSpPr>
            <a:grpSpLocks/>
          </p:cNvGrpSpPr>
          <p:nvPr/>
        </p:nvGrpSpPr>
        <p:grpSpPr bwMode="auto">
          <a:xfrm>
            <a:off x="347168" y="1808916"/>
            <a:ext cx="7361238" cy="555627"/>
            <a:chOff x="1248" y="2640"/>
            <a:chExt cx="4637" cy="350"/>
          </a:xfrm>
        </p:grpSpPr>
        <p:sp>
          <p:nvSpPr>
            <p:cNvPr id="40" name="Line 13"/>
            <p:cNvSpPr>
              <a:spLocks noChangeShapeType="1"/>
            </p:cNvSpPr>
            <p:nvPr/>
          </p:nvSpPr>
          <p:spPr bwMode="gray">
            <a:xfrm flipV="1">
              <a:off x="1440" y="2964"/>
              <a:ext cx="4379" cy="26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42" name="Text Box 15"/>
            <p:cNvSpPr txBox="1">
              <a:spLocks noChangeArrowheads="1"/>
            </p:cNvSpPr>
            <p:nvPr/>
          </p:nvSpPr>
          <p:spPr bwMode="gray">
            <a:xfrm>
              <a:off x="1736" y="2642"/>
              <a:ext cx="414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altLang="ru-RU" sz="24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Динамика муниципального долга в 2024-2027 гг.</a:t>
              </a:r>
              <a:endPara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31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FFFF"/>
                  </a:solidFill>
                </a:rPr>
                <a:t>56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44" name="Group 17"/>
          <p:cNvGrpSpPr>
            <a:grpSpLocks/>
          </p:cNvGrpSpPr>
          <p:nvPr/>
        </p:nvGrpSpPr>
        <p:grpSpPr bwMode="auto">
          <a:xfrm>
            <a:off x="290914" y="2543240"/>
            <a:ext cx="8238794" cy="568884"/>
            <a:chOff x="1251" y="3214"/>
            <a:chExt cx="2820" cy="503"/>
          </a:xfrm>
        </p:grpSpPr>
        <p:sp>
          <p:nvSpPr>
            <p:cNvPr id="45" name="Line 18"/>
            <p:cNvSpPr>
              <a:spLocks noChangeShapeType="1"/>
            </p:cNvSpPr>
            <p:nvPr/>
          </p:nvSpPr>
          <p:spPr bwMode="gray">
            <a:xfrm>
              <a:off x="1390" y="3706"/>
              <a:ext cx="1854" cy="1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Rectangle 19"/>
            <p:cNvSpPr>
              <a:spLocks noChangeArrowheads="1"/>
            </p:cNvSpPr>
            <p:nvPr/>
          </p:nvSpPr>
          <p:spPr bwMode="gray">
            <a:xfrm rot="3419336">
              <a:off x="1131" y="3340"/>
              <a:ext cx="410" cy="170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47" name="Text Box 20"/>
            <p:cNvSpPr txBox="1">
              <a:spLocks noChangeArrowheads="1"/>
            </p:cNvSpPr>
            <p:nvPr/>
          </p:nvSpPr>
          <p:spPr bwMode="gray">
            <a:xfrm>
              <a:off x="1532" y="3223"/>
              <a:ext cx="2539" cy="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4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Муниципальный долг в 2025-2027 гг.</a:t>
              </a:r>
              <a:endPara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Text Box 21"/>
            <p:cNvSpPr txBox="1">
              <a:spLocks noChangeArrowheads="1"/>
            </p:cNvSpPr>
            <p:nvPr/>
          </p:nvSpPr>
          <p:spPr bwMode="gray">
            <a:xfrm>
              <a:off x="1276" y="3214"/>
              <a:ext cx="170" cy="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FFFF"/>
                  </a:solidFill>
                </a:rPr>
                <a:t>57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49" name="Group 2"/>
          <p:cNvGrpSpPr>
            <a:grpSpLocks/>
          </p:cNvGrpSpPr>
          <p:nvPr/>
        </p:nvGrpSpPr>
        <p:grpSpPr bwMode="auto">
          <a:xfrm>
            <a:off x="276219" y="3237396"/>
            <a:ext cx="10899785" cy="598488"/>
            <a:chOff x="1248" y="1413"/>
            <a:chExt cx="6866" cy="377"/>
          </a:xfrm>
        </p:grpSpPr>
        <p:sp>
          <p:nvSpPr>
            <p:cNvPr id="50" name="Line 3"/>
            <p:cNvSpPr>
              <a:spLocks noChangeShapeType="1"/>
            </p:cNvSpPr>
            <p:nvPr/>
          </p:nvSpPr>
          <p:spPr bwMode="gray">
            <a:xfrm flipV="1">
              <a:off x="1440" y="1790"/>
              <a:ext cx="6605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52" name="Text Box 5"/>
            <p:cNvSpPr txBox="1">
              <a:spLocks noChangeArrowheads="1"/>
            </p:cNvSpPr>
            <p:nvPr/>
          </p:nvSpPr>
          <p:spPr bwMode="gray">
            <a:xfrm>
              <a:off x="1719" y="1413"/>
              <a:ext cx="639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4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Предельный объем и верхний предел муниципального долга в 2025-2027 гг.</a:t>
              </a:r>
              <a:endPara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31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FFFF"/>
                  </a:solidFill>
                </a:rPr>
                <a:t>58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59" name="Group 7"/>
          <p:cNvGrpSpPr>
            <a:grpSpLocks/>
          </p:cNvGrpSpPr>
          <p:nvPr/>
        </p:nvGrpSpPr>
        <p:grpSpPr bwMode="auto">
          <a:xfrm>
            <a:off x="332767" y="3944728"/>
            <a:ext cx="8647716" cy="568322"/>
            <a:chOff x="1248" y="1974"/>
            <a:chExt cx="6021" cy="408"/>
          </a:xfrm>
        </p:grpSpPr>
        <p:sp>
          <p:nvSpPr>
            <p:cNvPr id="60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5829" cy="2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62" name="Text Box 10"/>
            <p:cNvSpPr txBox="1">
              <a:spLocks noChangeArrowheads="1"/>
            </p:cNvSpPr>
            <p:nvPr/>
          </p:nvSpPr>
          <p:spPr bwMode="gray">
            <a:xfrm>
              <a:off x="1783" y="1974"/>
              <a:ext cx="5138" cy="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4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Открытые государственные информационные ресурсы</a:t>
              </a:r>
              <a:endPara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" name="Text Box 11"/>
            <p:cNvSpPr txBox="1">
              <a:spLocks noChangeArrowheads="1"/>
            </p:cNvSpPr>
            <p:nvPr/>
          </p:nvSpPr>
          <p:spPr bwMode="gray">
            <a:xfrm>
              <a:off x="1289" y="2014"/>
              <a:ext cx="345" cy="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FFFF"/>
                  </a:solidFill>
                </a:rPr>
                <a:t>59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69" name="Group 12"/>
          <p:cNvGrpSpPr>
            <a:grpSpLocks/>
          </p:cNvGrpSpPr>
          <p:nvPr/>
        </p:nvGrpSpPr>
        <p:grpSpPr bwMode="auto">
          <a:xfrm>
            <a:off x="387041" y="4467179"/>
            <a:ext cx="9415446" cy="830264"/>
            <a:chOff x="1248" y="2515"/>
            <a:chExt cx="6160" cy="523"/>
          </a:xfrm>
        </p:grpSpPr>
        <p:sp>
          <p:nvSpPr>
            <p:cNvPr id="70" name="Line 13"/>
            <p:cNvSpPr>
              <a:spLocks noChangeShapeType="1"/>
            </p:cNvSpPr>
            <p:nvPr/>
          </p:nvSpPr>
          <p:spPr bwMode="gray">
            <a:xfrm flipV="1">
              <a:off x="1440" y="2969"/>
              <a:ext cx="5968" cy="2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72" name="Text Box 15"/>
            <p:cNvSpPr txBox="1">
              <a:spLocks noChangeArrowheads="1"/>
            </p:cNvSpPr>
            <p:nvPr/>
          </p:nvSpPr>
          <p:spPr bwMode="gray">
            <a:xfrm>
              <a:off x="1704" y="2515"/>
              <a:ext cx="5704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altLang="ru-RU" sz="24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Контактная информация финансового управления администрации</a:t>
              </a:r>
            </a:p>
            <a:p>
              <a:pPr>
                <a:defRPr/>
              </a:pPr>
              <a:r>
                <a:rPr lang="ru-RU" altLang="ru-RU" sz="24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Дивеевского муниципального округа</a:t>
              </a:r>
              <a:endPara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3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31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FFFF"/>
                  </a:solidFill>
                </a:rPr>
                <a:t>60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28" name="Group 7"/>
          <p:cNvGrpSpPr>
            <a:grpSpLocks/>
          </p:cNvGrpSpPr>
          <p:nvPr/>
        </p:nvGrpSpPr>
        <p:grpSpPr bwMode="auto">
          <a:xfrm>
            <a:off x="391654" y="1066980"/>
            <a:ext cx="5648807" cy="565536"/>
            <a:chOff x="1248" y="1974"/>
            <a:chExt cx="3933" cy="406"/>
          </a:xfrm>
        </p:grpSpPr>
        <p:sp>
          <p:nvSpPr>
            <p:cNvPr id="29" name="Line 8"/>
            <p:cNvSpPr>
              <a:spLocks noChangeShapeType="1"/>
            </p:cNvSpPr>
            <p:nvPr/>
          </p:nvSpPr>
          <p:spPr bwMode="gray">
            <a:xfrm flipV="1">
              <a:off x="1440" y="2351"/>
              <a:ext cx="3662" cy="29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31" name="Text Box 10"/>
            <p:cNvSpPr txBox="1">
              <a:spLocks noChangeArrowheads="1"/>
            </p:cNvSpPr>
            <p:nvPr/>
          </p:nvSpPr>
          <p:spPr bwMode="gray">
            <a:xfrm>
              <a:off x="1783" y="1974"/>
              <a:ext cx="3398" cy="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4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Национальные проекты на 2025 год</a:t>
              </a:r>
              <a:endPara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Text Box 11"/>
            <p:cNvSpPr txBox="1">
              <a:spLocks noChangeArrowheads="1"/>
            </p:cNvSpPr>
            <p:nvPr/>
          </p:nvSpPr>
          <p:spPr bwMode="gray">
            <a:xfrm>
              <a:off x="1289" y="2014"/>
              <a:ext cx="345" cy="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FFFF"/>
                  </a:solidFill>
                </a:rPr>
                <a:t>55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5015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split orient="vert"/>
      </p:transition>
    </mc:Choice>
    <mc:Fallback xmlns="">
      <p:transition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2208213" y="4953000"/>
            <a:ext cx="8229600" cy="1944688"/>
          </a:xfrm>
        </p:spPr>
        <p:txBody>
          <a:bodyPr rtlCol="0">
            <a:normAutofit/>
          </a:bodyPr>
          <a:lstStyle/>
          <a:p>
            <a:pPr marL="0" indent="0">
              <a:buNone/>
              <a:defRPr/>
            </a:pPr>
            <a:r>
              <a:rPr lang="ru-RU" sz="2400" b="1" u="sng" dirty="0">
                <a:solidFill>
                  <a:schemeClr val="bg1"/>
                </a:solidFill>
              </a:rPr>
              <a:t>Адрес</a:t>
            </a:r>
            <a:r>
              <a:rPr lang="en-US" sz="2400" b="1" u="sng" dirty="0">
                <a:solidFill>
                  <a:schemeClr val="bg1"/>
                </a:solidFill>
              </a:rPr>
              <a:t>:</a:t>
            </a:r>
            <a:r>
              <a:rPr lang="ru-RU" sz="2400" b="1" dirty="0">
                <a:solidFill>
                  <a:schemeClr val="bg1"/>
                </a:solidFill>
              </a:rPr>
              <a:t> 607320 Нижегородская область, с. Дивеево, ул. Октябрьская, </a:t>
            </a:r>
            <a:r>
              <a:rPr lang="ru-RU" sz="2400" b="1" dirty="0" smtClean="0">
                <a:solidFill>
                  <a:schemeClr val="bg1"/>
                </a:solidFill>
              </a:rPr>
              <a:t>28В</a:t>
            </a:r>
            <a:endParaRPr lang="ru-RU" sz="2400" b="1" dirty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r>
              <a:rPr lang="ru-RU" sz="2400" b="1" u="sng" dirty="0">
                <a:solidFill>
                  <a:schemeClr val="bg1"/>
                </a:solidFill>
              </a:rPr>
              <a:t>Телефон</a:t>
            </a:r>
            <a:r>
              <a:rPr lang="en-US" sz="2400" b="1" u="sng" dirty="0">
                <a:solidFill>
                  <a:schemeClr val="bg1"/>
                </a:solidFill>
              </a:rPr>
              <a:t>:</a:t>
            </a:r>
            <a:r>
              <a:rPr lang="ru-RU" sz="2400" b="1" dirty="0">
                <a:solidFill>
                  <a:schemeClr val="bg1"/>
                </a:solidFill>
              </a:rPr>
              <a:t> (83134) 4-54-22, </a:t>
            </a:r>
            <a:r>
              <a:rPr lang="ru-RU" sz="2400" b="1" u="sng" dirty="0">
                <a:solidFill>
                  <a:schemeClr val="bg1"/>
                </a:solidFill>
              </a:rPr>
              <a:t>факс</a:t>
            </a:r>
            <a:r>
              <a:rPr lang="en-US" sz="2400" b="1" u="sng" dirty="0">
                <a:solidFill>
                  <a:schemeClr val="bg1"/>
                </a:solidFill>
              </a:rPr>
              <a:t>:</a:t>
            </a:r>
            <a:r>
              <a:rPr lang="ru-RU" sz="2400" b="1" dirty="0">
                <a:solidFill>
                  <a:schemeClr val="bg1"/>
                </a:solidFill>
              </a:rPr>
              <a:t> (83134</a:t>
            </a:r>
            <a:r>
              <a:rPr lang="ru-RU" sz="2400" b="1">
                <a:solidFill>
                  <a:schemeClr val="bg1"/>
                </a:solidFill>
              </a:rPr>
              <a:t>) </a:t>
            </a:r>
            <a:r>
              <a:rPr lang="ru-RU" sz="2400" b="1" smtClean="0">
                <a:solidFill>
                  <a:schemeClr val="bg1"/>
                </a:solidFill>
              </a:rPr>
              <a:t>4-54-23</a:t>
            </a:r>
            <a:endParaRPr lang="ru-RU" sz="2400" b="1" dirty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r>
              <a:rPr lang="ru-RU" sz="2400" b="1" u="sng" dirty="0">
                <a:solidFill>
                  <a:schemeClr val="bg1"/>
                </a:solidFill>
              </a:rPr>
              <a:t>Адрес электронной почты</a:t>
            </a:r>
            <a:r>
              <a:rPr lang="en-US" sz="2400" b="1" u="sng" dirty="0">
                <a:solidFill>
                  <a:schemeClr val="bg1"/>
                </a:solidFill>
              </a:rPr>
              <a:t>:</a:t>
            </a:r>
            <a:r>
              <a:rPr lang="en-US" sz="2400" b="1" dirty="0">
                <a:solidFill>
                  <a:schemeClr val="bg1"/>
                </a:solidFill>
              </a:rPr>
              <a:t>  div_finotdel@sinn.ru</a:t>
            </a:r>
          </a:p>
          <a:p>
            <a:pPr>
              <a:buFont typeface="Arial" charset="0"/>
              <a:buChar char="•"/>
              <a:defRPr/>
            </a:pP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None/>
              <a:defRPr/>
            </a:pP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49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36431" y="110759"/>
            <a:ext cx="767832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Контактная информация финансового управления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Дивеевского муниципального округа</a:t>
            </a: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1560791" y="4949745"/>
            <a:ext cx="8229600" cy="1944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sz="2400" b="1" u="sng" dirty="0" smtClean="0">
                <a:solidFill>
                  <a:schemeClr val="bg1"/>
                </a:solidFill>
              </a:rPr>
              <a:t>Адрес</a:t>
            </a:r>
            <a:r>
              <a:rPr lang="en-US" sz="2400" b="1" u="sng" dirty="0" smtClean="0">
                <a:solidFill>
                  <a:schemeClr val="bg1"/>
                </a:solidFill>
              </a:rPr>
              <a:t>:</a:t>
            </a:r>
            <a:r>
              <a:rPr lang="ru-RU" sz="2400" b="1" dirty="0" smtClean="0">
                <a:solidFill>
                  <a:schemeClr val="bg1"/>
                </a:solidFill>
              </a:rPr>
              <a:t> 607320 Нижегородская область, с. Дивеево, ул. Октябрьская, 28 «В».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sz="2400" b="1" u="sng" dirty="0" smtClean="0">
                <a:solidFill>
                  <a:schemeClr val="bg1"/>
                </a:solidFill>
              </a:rPr>
              <a:t>Телефон</a:t>
            </a:r>
            <a:r>
              <a:rPr lang="en-US" sz="2400" b="1" u="sng" dirty="0" smtClean="0">
                <a:solidFill>
                  <a:schemeClr val="bg1"/>
                </a:solidFill>
              </a:rPr>
              <a:t>:</a:t>
            </a:r>
            <a:r>
              <a:rPr lang="ru-RU" sz="2400" b="1" dirty="0" smtClean="0">
                <a:solidFill>
                  <a:schemeClr val="bg1"/>
                </a:solidFill>
              </a:rPr>
              <a:t> (83134) 4-54-22, </a:t>
            </a:r>
            <a:r>
              <a:rPr lang="ru-RU" sz="2400" b="1" u="sng" dirty="0" smtClean="0">
                <a:solidFill>
                  <a:schemeClr val="bg1"/>
                </a:solidFill>
              </a:rPr>
              <a:t>факс</a:t>
            </a:r>
            <a:r>
              <a:rPr lang="en-US" sz="2400" b="1" u="sng" dirty="0" smtClean="0">
                <a:solidFill>
                  <a:schemeClr val="bg1"/>
                </a:solidFill>
              </a:rPr>
              <a:t>:</a:t>
            </a:r>
            <a:r>
              <a:rPr lang="ru-RU" sz="2400" b="1" dirty="0" smtClean="0">
                <a:solidFill>
                  <a:schemeClr val="bg1"/>
                </a:solidFill>
              </a:rPr>
              <a:t> (83134) 4-54-23.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sz="2400" b="1" u="sng" dirty="0" smtClean="0">
                <a:solidFill>
                  <a:schemeClr val="bg1"/>
                </a:solidFill>
              </a:rPr>
              <a:t>Адрес электронной почты</a:t>
            </a:r>
            <a:r>
              <a:rPr lang="en-US" sz="2400" b="1" u="sng" dirty="0" smtClean="0">
                <a:solidFill>
                  <a:schemeClr val="bg1"/>
                </a:solidFill>
              </a:rPr>
              <a:t>:</a:t>
            </a:r>
            <a:r>
              <a:rPr lang="en-US" sz="2400" b="1" dirty="0" smtClean="0">
                <a:solidFill>
                  <a:schemeClr val="bg1"/>
                </a:solidFill>
              </a:rPr>
              <a:t>  div_finotdel@sinn.ru</a:t>
            </a:r>
          </a:p>
          <a:p>
            <a:pPr>
              <a:buFont typeface="Arial" charset="0"/>
              <a:buChar char="•"/>
              <a:defRPr/>
            </a:pP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Arial" panose="020B0604020202020204" pitchFamily="34" charset="0"/>
              <a:buNone/>
              <a:defRPr/>
            </a:pP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312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split orient="vert"/>
      </p:transition>
    </mc:Choice>
    <mc:Fallback xmlns="">
      <p:transition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Текст 5"/>
          <p:cNvSpPr>
            <a:spLocks noGrp="1"/>
          </p:cNvSpPr>
          <p:nvPr>
            <p:ph type="body" idx="1"/>
          </p:nvPr>
        </p:nvSpPr>
        <p:spPr>
          <a:xfrm>
            <a:off x="261257" y="1325789"/>
            <a:ext cx="11791406" cy="3758974"/>
          </a:xfrm>
        </p:spPr>
        <p:txBody>
          <a:bodyPr rtlCol="0">
            <a:normAutofit/>
          </a:bodyPr>
          <a:lstStyle/>
          <a:p>
            <a:pPr indent="457200" algn="just">
              <a:lnSpc>
                <a:spcPct val="120000"/>
              </a:lnSpc>
              <a:spcBef>
                <a:spcPct val="0"/>
              </a:spcBef>
              <a:defRPr/>
            </a:pPr>
            <a:r>
              <a:rPr lang="ru-RU" alt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для граждан» - информационный сборник, который познакомит население округа с основными положениями главного финансового документа Дивеевского муниципального округа – бюджета округа. В сборнике в доступной форме представлено описание доходов, расходов бюджета и их структуры, приоритетные направления расходования бюджетных средств, объемы бюджетных ассигнований, направляемых на финансирование различных сфер деятельности, в том числе на социально-значимые мероприятия в сфере образования и культуры.</a:t>
            </a:r>
          </a:p>
        </p:txBody>
      </p:sp>
      <p:sp>
        <p:nvSpPr>
          <p:cNvPr id="7" name="Текст 5"/>
          <p:cNvSpPr txBox="1">
            <a:spLocks/>
          </p:cNvSpPr>
          <p:nvPr/>
        </p:nvSpPr>
        <p:spPr>
          <a:xfrm>
            <a:off x="348343" y="4788806"/>
            <a:ext cx="11704320" cy="1654629"/>
          </a:xfrm>
          <a:prstGeom prst="rect">
            <a:avLst/>
          </a:prstGeom>
        </p:spPr>
        <p:txBody>
          <a:bodyPr/>
          <a:lstStyle/>
          <a:p>
            <a:pPr indent="457200" algn="just">
              <a:lnSpc>
                <a:spcPct val="120000"/>
              </a:lnSpc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для граждан» нацелен на широкий круг пользователей – всех граждан Дивеевского муниципального округа, интересы которых в той или иной мере затронуты бюджетом округа.</a:t>
            </a: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1615736" y="260351"/>
            <a:ext cx="8730002" cy="836613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«Бюджет для граждан»</a:t>
            </a:r>
          </a:p>
        </p:txBody>
      </p:sp>
    </p:spTree>
    <p:extLst>
      <p:ext uri="{BB962C8B-B14F-4D97-AF65-F5344CB8AC3E}">
        <p14:creationId xmlns:p14="http://schemas.microsoft.com/office/powerpoint/2010/main" val="3015076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split orient="vert"/>
      </p:transition>
    </mc:Choice>
    <mc:Fallback xmlns="">
      <p:transition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альтернативный процесс 4"/>
          <p:cNvSpPr/>
          <p:nvPr/>
        </p:nvSpPr>
        <p:spPr>
          <a:xfrm>
            <a:off x="2493962" y="765067"/>
            <a:ext cx="7488238" cy="1008062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– это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527765513"/>
              </p:ext>
            </p:extLst>
          </p:nvPr>
        </p:nvGraphicFramePr>
        <p:xfrm>
          <a:off x="738543" y="1846046"/>
          <a:ext cx="4775665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Блок-схема: альтернативный процесс 12"/>
          <p:cNvSpPr/>
          <p:nvPr/>
        </p:nvSpPr>
        <p:spPr>
          <a:xfrm>
            <a:off x="357052" y="4258737"/>
            <a:ext cx="5399313" cy="1655763"/>
          </a:xfrm>
          <a:prstGeom prst="flowChartAlternateProcess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превышения расходов над доходами образуется дефицит бюджета  (необходимы источниками покрытия дефицита, можно например использовать остатки средств или привлечь средства в долг)</a:t>
            </a:r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6327762" y="4244520"/>
            <a:ext cx="5420100" cy="1655763"/>
          </a:xfrm>
          <a:prstGeom prst="flowChartAlternateProcess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превышения доходов над расходами образуется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бюджета (можно накапливать резервы, погашать имеющиеся долги)</a:t>
            </a:r>
          </a:p>
        </p:txBody>
      </p:sp>
      <p:sp>
        <p:nvSpPr>
          <p:cNvPr id="14342" name="TextBox 1"/>
          <p:cNvSpPr txBox="1">
            <a:spLocks noChangeArrowheads="1"/>
          </p:cNvSpPr>
          <p:nvPr/>
        </p:nvSpPr>
        <p:spPr bwMode="auto">
          <a:xfrm>
            <a:off x="269966" y="5949949"/>
            <a:ext cx="11643359" cy="696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Сбалансированность бюджета по доходам и расходам – основополагающее требование, предъявляемое к органам, составляющим и утверждающим бюджет.</a:t>
            </a:r>
          </a:p>
        </p:txBody>
      </p:sp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1967902488"/>
              </p:ext>
            </p:extLst>
          </p:nvPr>
        </p:nvGraphicFramePr>
        <p:xfrm>
          <a:off x="6400799" y="1752427"/>
          <a:ext cx="5111931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Блок-схема: альтернативный процесс 9"/>
          <p:cNvSpPr/>
          <p:nvPr/>
        </p:nvSpPr>
        <p:spPr>
          <a:xfrm>
            <a:off x="1919288" y="-1588"/>
            <a:ext cx="8424862" cy="693738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бюджет</a:t>
            </a:r>
          </a:p>
        </p:txBody>
      </p:sp>
    </p:spTree>
    <p:extLst>
      <p:ext uri="{BB962C8B-B14F-4D97-AF65-F5344CB8AC3E}">
        <p14:creationId xmlns:p14="http://schemas.microsoft.com/office/powerpoint/2010/main" val="2029323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split orient="vert"/>
      </p:transition>
    </mc:Choice>
    <mc:Fallback xmlns="">
      <p:transition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AutoShape 2" descr="https://www.drcathy-dentist.com/wp-content/uploads/family-dentist201610.jpg"/>
          <p:cNvSpPr>
            <a:spLocks noChangeAspect="1" noChangeArrowheads="1"/>
          </p:cNvSpPr>
          <p:nvPr/>
        </p:nvSpPr>
        <p:spPr bwMode="auto">
          <a:xfrm>
            <a:off x="158750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>
              <a:solidFill>
                <a:schemeClr val="tx1"/>
              </a:solidFill>
              <a:latin typeface="Gill Sans MT" pitchFamily="34" charset="0"/>
            </a:endParaRPr>
          </a:p>
        </p:txBody>
      </p:sp>
      <p:sp>
        <p:nvSpPr>
          <p:cNvPr id="15364" name="AutoShape 4" descr="https://www.drcathy-dentist.com/wp-content/uploads/family-dentist201610.jpg"/>
          <p:cNvSpPr>
            <a:spLocks noChangeAspect="1" noChangeArrowheads="1"/>
          </p:cNvSpPr>
          <p:nvPr/>
        </p:nvSpPr>
        <p:spPr bwMode="auto">
          <a:xfrm>
            <a:off x="158750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>
              <a:solidFill>
                <a:schemeClr val="tx1"/>
              </a:solidFill>
              <a:latin typeface="Gill Sans MT" pitchFamily="34" charset="0"/>
            </a:endParaRPr>
          </a:p>
        </p:txBody>
      </p:sp>
      <p:sp>
        <p:nvSpPr>
          <p:cNvPr id="15365" name="AutoShape 6"/>
          <p:cNvSpPr>
            <a:spLocks noChangeAspect="1" noChangeArrowheads="1"/>
          </p:cNvSpPr>
          <p:nvPr/>
        </p:nvSpPr>
        <p:spPr bwMode="auto">
          <a:xfrm>
            <a:off x="158750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>
              <a:solidFill>
                <a:schemeClr val="tx1"/>
              </a:solidFill>
              <a:latin typeface="Gill Sans MT" pitchFamily="34" charset="0"/>
            </a:endParaRPr>
          </a:p>
        </p:txBody>
      </p:sp>
      <p:sp>
        <p:nvSpPr>
          <p:cNvPr id="15366" name="AutoShape 8"/>
          <p:cNvSpPr>
            <a:spLocks noChangeAspect="1" noChangeArrowheads="1"/>
          </p:cNvSpPr>
          <p:nvPr/>
        </p:nvSpPr>
        <p:spPr bwMode="auto">
          <a:xfrm>
            <a:off x="158750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>
              <a:solidFill>
                <a:schemeClr val="tx1"/>
              </a:solidFill>
              <a:latin typeface="Gill Sans MT" pitchFamily="34" charset="0"/>
            </a:endParaRPr>
          </a:p>
        </p:txBody>
      </p:sp>
      <p:sp>
        <p:nvSpPr>
          <p:cNvPr id="15367" name="AutoShape 10"/>
          <p:cNvSpPr>
            <a:spLocks noChangeAspect="1" noChangeArrowheads="1"/>
          </p:cNvSpPr>
          <p:nvPr/>
        </p:nvSpPr>
        <p:spPr bwMode="auto">
          <a:xfrm>
            <a:off x="158750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>
              <a:solidFill>
                <a:schemeClr val="tx1"/>
              </a:solidFill>
              <a:latin typeface="Gill Sans MT" pitchFamily="34" charset="0"/>
            </a:endParaRPr>
          </a:p>
        </p:txBody>
      </p:sp>
      <p:sp>
        <p:nvSpPr>
          <p:cNvPr id="15368" name="AutoShape 12"/>
          <p:cNvSpPr>
            <a:spLocks noChangeAspect="1" noChangeArrowheads="1"/>
          </p:cNvSpPr>
          <p:nvPr/>
        </p:nvSpPr>
        <p:spPr bwMode="auto">
          <a:xfrm>
            <a:off x="158750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>
              <a:solidFill>
                <a:schemeClr val="tx1"/>
              </a:solidFill>
              <a:latin typeface="Gill Sans MT" pitchFamily="34" charset="0"/>
            </a:endParaRPr>
          </a:p>
        </p:txBody>
      </p:sp>
      <p:sp>
        <p:nvSpPr>
          <p:cNvPr id="15369" name="AutoShape 14"/>
          <p:cNvSpPr>
            <a:spLocks noChangeAspect="1" noChangeArrowheads="1"/>
          </p:cNvSpPr>
          <p:nvPr/>
        </p:nvSpPr>
        <p:spPr bwMode="auto">
          <a:xfrm>
            <a:off x="158750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>
              <a:solidFill>
                <a:schemeClr val="tx1"/>
              </a:solidFill>
              <a:latin typeface="Gill Sans MT" pitchFamily="34" charset="0"/>
            </a:endParaRPr>
          </a:p>
        </p:txBody>
      </p:sp>
      <p:sp>
        <p:nvSpPr>
          <p:cNvPr id="15370" name="AutoShape 16"/>
          <p:cNvSpPr>
            <a:spLocks noChangeAspect="1" noChangeArrowheads="1"/>
          </p:cNvSpPr>
          <p:nvPr/>
        </p:nvSpPr>
        <p:spPr bwMode="auto">
          <a:xfrm>
            <a:off x="158750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>
              <a:solidFill>
                <a:schemeClr val="tx1"/>
              </a:solidFill>
              <a:latin typeface="Gill Sans MT" pitchFamily="34" charset="0"/>
            </a:endParaRPr>
          </a:p>
        </p:txBody>
      </p:sp>
      <p:pic>
        <p:nvPicPr>
          <p:cNvPr id="15371" name="Picture 18" descr="https://gidm.ru/data/styles/upt-o/data/up/41/41587/7d99c4b1061ab7dbc044a25aa5b454b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9928" y="1799275"/>
            <a:ext cx="2995421" cy="1906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2" name="TextBox 16"/>
          <p:cNvSpPr txBox="1">
            <a:spLocks noChangeArrowheads="1"/>
          </p:cNvSpPr>
          <p:nvPr/>
        </p:nvSpPr>
        <p:spPr bwMode="auto">
          <a:xfrm>
            <a:off x="8610600" y="1346893"/>
            <a:ext cx="2663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организации</a:t>
            </a:r>
          </a:p>
        </p:txBody>
      </p:sp>
      <p:sp>
        <p:nvSpPr>
          <p:cNvPr id="15373" name="AutoShape 20"/>
          <p:cNvSpPr>
            <a:spLocks noChangeAspect="1" noChangeArrowheads="1"/>
          </p:cNvSpPr>
          <p:nvPr/>
        </p:nvSpPr>
        <p:spPr bwMode="auto">
          <a:xfrm>
            <a:off x="158750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>
              <a:solidFill>
                <a:schemeClr val="tx1"/>
              </a:solidFill>
              <a:latin typeface="Gill Sans MT" pitchFamily="34" charset="0"/>
            </a:endParaRPr>
          </a:p>
        </p:txBody>
      </p:sp>
      <p:pic>
        <p:nvPicPr>
          <p:cNvPr id="15374" name="Picture 21" descr="C:\Users\Nataly\Desktop\v_statjyu(200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736" y="1766471"/>
            <a:ext cx="2947987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5" name="TextBox 24"/>
          <p:cNvSpPr txBox="1">
            <a:spLocks noChangeArrowheads="1"/>
          </p:cNvSpPr>
          <p:nvPr/>
        </p:nvSpPr>
        <p:spPr bwMode="auto">
          <a:xfrm>
            <a:off x="1254125" y="1288256"/>
            <a:ext cx="2016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семьи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656139" y="2400098"/>
            <a:ext cx="295275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000" b="1" dirty="0">
                <a:cs typeface="Arial" charset="0"/>
              </a:rPr>
              <a:t>Бюджеты публично-правовых образований</a:t>
            </a:r>
          </a:p>
        </p:txBody>
      </p:sp>
      <p:pic>
        <p:nvPicPr>
          <p:cNvPr id="15377" name="Picture 23" descr="http://birge.info/upload/medialibrary/7e6/7e63aba07d30d5a8f2643de88dd0fb7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292" y="4094916"/>
            <a:ext cx="2663825" cy="151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1524000" y="5661026"/>
            <a:ext cx="3492500" cy="1031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1600" b="1" dirty="0">
                <a:cs typeface="Arial" charset="0"/>
              </a:rPr>
              <a:t>Российской Федерации </a:t>
            </a:r>
            <a:r>
              <a:rPr lang="ru-RU" sz="1500" b="1" dirty="0">
                <a:cs typeface="Arial" charset="0"/>
              </a:rPr>
              <a:t>(федеральный бюджет, бюджеты государственных внебюджетных фондов РФ)</a:t>
            </a:r>
          </a:p>
        </p:txBody>
      </p:sp>
      <p:pic>
        <p:nvPicPr>
          <p:cNvPr id="15379" name="Picture 27" descr="https://cknow.ru/uploads/posts/2017-06/1498729062_vidy_subektov_rossii_na_politicheskoy_kart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319" y="4213226"/>
            <a:ext cx="2767013" cy="159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4656139" y="5661026"/>
            <a:ext cx="3743325" cy="10461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1600" b="1" dirty="0">
                <a:cs typeface="Arial" charset="0"/>
              </a:rPr>
              <a:t>субъектов </a:t>
            </a:r>
          </a:p>
          <a:p>
            <a:pPr algn="ctr" eaLnBrk="1" hangingPunct="1">
              <a:defRPr/>
            </a:pPr>
            <a:r>
              <a:rPr lang="ru-RU" sz="1600" b="1" dirty="0">
                <a:cs typeface="Arial" charset="0"/>
              </a:rPr>
              <a:t>Российской Федерации </a:t>
            </a:r>
          </a:p>
          <a:p>
            <a:pPr algn="ctr" eaLnBrk="1" hangingPunct="1">
              <a:defRPr/>
            </a:pPr>
            <a:r>
              <a:rPr lang="ru-RU" sz="1500" b="1" dirty="0">
                <a:cs typeface="Arial" charset="0"/>
              </a:rPr>
              <a:t>(региональные бюджеты, бюджеты территориальных фондов ОМС)</a:t>
            </a:r>
          </a:p>
        </p:txBody>
      </p:sp>
      <p:pic>
        <p:nvPicPr>
          <p:cNvPr id="15381" name="Picture 40" descr="http://www.outdoors.ru/russiaoutdoors/845/img/map-1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639" y="3422234"/>
            <a:ext cx="2432050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7751764" y="5805489"/>
            <a:ext cx="2916237" cy="5693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1600" b="1" dirty="0">
                <a:cs typeface="Arial" charset="0"/>
              </a:rPr>
              <a:t>муниципальных образований</a:t>
            </a:r>
          </a:p>
          <a:p>
            <a:pPr algn="ctr" eaLnBrk="1" hangingPunct="1">
              <a:defRPr/>
            </a:pPr>
            <a:r>
              <a:rPr lang="ru-RU" sz="1500" b="1" dirty="0">
                <a:cs typeface="Arial" charset="0"/>
              </a:rPr>
              <a:t>(местные бюджеты)</a:t>
            </a:r>
          </a:p>
        </p:txBody>
      </p:sp>
      <p:grpSp>
        <p:nvGrpSpPr>
          <p:cNvPr id="15383" name="Группа 1"/>
          <p:cNvGrpSpPr>
            <a:grpSpLocks/>
          </p:cNvGrpSpPr>
          <p:nvPr/>
        </p:nvGrpSpPr>
        <p:grpSpPr bwMode="auto">
          <a:xfrm>
            <a:off x="4427686" y="1040506"/>
            <a:ext cx="3795724" cy="1412875"/>
            <a:chOff x="3207605" y="949326"/>
            <a:chExt cx="2304288" cy="1413056"/>
          </a:xfrm>
        </p:grpSpPr>
        <p:cxnSp>
          <p:nvCxnSpPr>
            <p:cNvPr id="49" name="Прямая со стрелкой 48"/>
            <p:cNvCxnSpPr/>
            <p:nvPr/>
          </p:nvCxnSpPr>
          <p:spPr bwMode="auto">
            <a:xfrm>
              <a:off x="4359749" y="1211297"/>
              <a:ext cx="0" cy="1151085"/>
            </a:xfrm>
            <a:prstGeom prst="straightConnector1">
              <a:avLst/>
            </a:prstGeom>
            <a:ln w="66675" cmpd="dbl"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 стрелкой 49"/>
            <p:cNvCxnSpPr/>
            <p:nvPr/>
          </p:nvCxnSpPr>
          <p:spPr bwMode="auto">
            <a:xfrm>
              <a:off x="3208493" y="949326"/>
              <a:ext cx="0" cy="1150770"/>
            </a:xfrm>
            <a:prstGeom prst="straightConnector1">
              <a:avLst/>
            </a:prstGeom>
            <a:ln w="66675" cmpd="dbl">
              <a:headEnd type="none"/>
              <a:tailEnd type="stealth"/>
            </a:ln>
            <a:scene3d>
              <a:camera prst="orthographicFront">
                <a:rot lat="0" lon="0" rev="1860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 стрелкой 50"/>
            <p:cNvCxnSpPr/>
            <p:nvPr/>
          </p:nvCxnSpPr>
          <p:spPr bwMode="auto">
            <a:xfrm>
              <a:off x="5512020" y="949673"/>
              <a:ext cx="0" cy="1150770"/>
            </a:xfrm>
            <a:prstGeom prst="straightConnector1">
              <a:avLst/>
            </a:prstGeom>
            <a:ln w="66675" cmpd="dbl">
              <a:headEnd type="none"/>
              <a:tailEnd type="stealth"/>
            </a:ln>
            <a:scene3d>
              <a:camera prst="orthographicFront">
                <a:rot lat="0" lon="0" rev="300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384" name="Группа 52"/>
          <p:cNvGrpSpPr>
            <a:grpSpLocks/>
          </p:cNvGrpSpPr>
          <p:nvPr/>
        </p:nvGrpSpPr>
        <p:grpSpPr bwMode="auto">
          <a:xfrm>
            <a:off x="4258050" y="3202201"/>
            <a:ext cx="4025908" cy="1266825"/>
            <a:chOff x="1289194" y="1088053"/>
            <a:chExt cx="3369795" cy="1265698"/>
          </a:xfrm>
        </p:grpSpPr>
        <p:cxnSp>
          <p:nvCxnSpPr>
            <p:cNvPr id="54" name="Прямая со стрелкой 53"/>
            <p:cNvCxnSpPr/>
            <p:nvPr/>
          </p:nvCxnSpPr>
          <p:spPr>
            <a:xfrm>
              <a:off x="2961387" y="1202251"/>
              <a:ext cx="0" cy="1151500"/>
            </a:xfrm>
            <a:prstGeom prst="straightConnector1">
              <a:avLst/>
            </a:prstGeom>
            <a:ln w="66675" cmpd="dbl"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 стрелкой 54"/>
            <p:cNvCxnSpPr/>
            <p:nvPr/>
          </p:nvCxnSpPr>
          <p:spPr>
            <a:xfrm>
              <a:off x="1287987" y="1088053"/>
              <a:ext cx="0" cy="1152129"/>
            </a:xfrm>
            <a:prstGeom prst="straightConnector1">
              <a:avLst/>
            </a:prstGeom>
            <a:ln w="66675" cmpd="dbl">
              <a:headEnd type="none"/>
              <a:tailEnd type="stealth"/>
            </a:ln>
            <a:scene3d>
              <a:camera prst="orthographicFront">
                <a:rot lat="0" lon="0" rev="1860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я со стрелкой 55"/>
            <p:cNvCxnSpPr/>
            <p:nvPr/>
          </p:nvCxnSpPr>
          <p:spPr>
            <a:xfrm>
              <a:off x="4660195" y="1088054"/>
              <a:ext cx="0" cy="1152128"/>
            </a:xfrm>
            <a:prstGeom prst="straightConnector1">
              <a:avLst/>
            </a:prstGeom>
            <a:ln w="66675" cmpd="dbl">
              <a:headEnd type="none"/>
              <a:tailEnd type="stealth"/>
            </a:ln>
            <a:scene3d>
              <a:camera prst="orthographicFront">
                <a:rot lat="0" lon="0" rev="300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Блок-схема: альтернативный процесс 31"/>
          <p:cNvSpPr/>
          <p:nvPr/>
        </p:nvSpPr>
        <p:spPr>
          <a:xfrm>
            <a:off x="2035176" y="257176"/>
            <a:ext cx="8424863" cy="836613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бывают бюджеты</a:t>
            </a:r>
          </a:p>
        </p:txBody>
      </p:sp>
    </p:spTree>
    <p:extLst>
      <p:ext uri="{BB962C8B-B14F-4D97-AF65-F5344CB8AC3E}">
        <p14:creationId xmlns:p14="http://schemas.microsoft.com/office/powerpoint/2010/main" val="1863239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split orient="vert"/>
      </p:transition>
    </mc:Choice>
    <mc:Fallback xmlns="">
      <p:transition advClick="0" advTm="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Апекс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  <a:fontScheme name="Апекс">
    <a:majorFont>
      <a:latin typeface="Lucida Sans"/>
      <a:ea typeface=""/>
      <a:cs typeface=""/>
      <a:font script="Grek" typeface="Arial"/>
      <a:font script="Cyrl" typeface="Arial"/>
      <a:font script="Jpan" typeface="HG丸ｺﾞｼｯｸM-PRO"/>
      <a:font script="Hang" typeface="휴먼옛체"/>
      <a:font script="Hans" typeface="黑体"/>
      <a:font script="Hant" typeface="微軟正黑體"/>
      <a:font script="Arab" typeface="Tahoma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Book Antiqua"/>
      <a:ea typeface=""/>
      <a:cs typeface=""/>
      <a:font script="Grek" typeface="Times New Roman"/>
      <a:font script="Cyrl" typeface="Times New Roman"/>
      <a:font script="Jpan" typeface="HG明朝B"/>
      <a:font script="Hang" typeface="돋움"/>
      <a:font script="Hans" typeface="宋体"/>
      <a:font script="Hant" typeface="新細明體"/>
      <a:font script="Arab" typeface="Times New Roman"/>
      <a:font script="Hebr" typeface="David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Апекс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0000"/>
              <a:satMod val="180000"/>
            </a:schemeClr>
          </a:gs>
          <a:gs pos="100000">
            <a:schemeClr val="phClr">
              <a:shade val="45000"/>
              <a:satMod val="120000"/>
            </a:schemeClr>
          </a:gs>
        </a:gsLst>
        <a:path path="circle">
          <a:fillToRect r="100000" b="100000"/>
        </a:path>
      </a:gradFill>
      <a:blipFill>
        <a:blip xmlns:r="http://schemas.openxmlformats.org/officeDocument/2006/relationships" r:embed="rId1">
          <a:duotone>
            <a:schemeClr val="phClr">
              <a:shade val="3000"/>
              <a:satMod val="110000"/>
            </a:schemeClr>
            <a:schemeClr val="phClr">
              <a:tint val="60000"/>
              <a:satMod val="425000"/>
            </a:schemeClr>
          </a:duotone>
        </a:blip>
        <a:stretch>
          <a:fillRect/>
        </a:stretch>
      </a:blipFill>
    </a:bgFillStyleLst>
  </a:fmtScheme>
</a:themeOverride>
</file>

<file path=ppt/theme/themeOverride2.xml><?xml version="1.0" encoding="utf-8"?>
<a:themeOverride xmlns:a="http://schemas.openxmlformats.org/drawingml/2006/main">
  <a:clrScheme name="Апекс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  <a:fontScheme name="Апекс">
    <a:majorFont>
      <a:latin typeface="Lucida Sans"/>
      <a:ea typeface=""/>
      <a:cs typeface=""/>
      <a:font script="Grek" typeface="Arial"/>
      <a:font script="Cyrl" typeface="Arial"/>
      <a:font script="Jpan" typeface="HG丸ｺﾞｼｯｸM-PRO"/>
      <a:font script="Hang" typeface="휴먼옛체"/>
      <a:font script="Hans" typeface="黑体"/>
      <a:font script="Hant" typeface="微軟正黑體"/>
      <a:font script="Arab" typeface="Tahoma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Book Antiqua"/>
      <a:ea typeface=""/>
      <a:cs typeface=""/>
      <a:font script="Grek" typeface="Times New Roman"/>
      <a:font script="Cyrl" typeface="Times New Roman"/>
      <a:font script="Jpan" typeface="HG明朝B"/>
      <a:font script="Hang" typeface="돋움"/>
      <a:font script="Hans" typeface="宋体"/>
      <a:font script="Hant" typeface="新細明體"/>
      <a:font script="Arab" typeface="Times New Roman"/>
      <a:font script="Hebr" typeface="David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Апекс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0000"/>
              <a:satMod val="180000"/>
            </a:schemeClr>
          </a:gs>
          <a:gs pos="100000">
            <a:schemeClr val="phClr">
              <a:shade val="45000"/>
              <a:satMod val="120000"/>
            </a:schemeClr>
          </a:gs>
        </a:gsLst>
        <a:path path="circle">
          <a:fillToRect r="100000" b="100000"/>
        </a:path>
      </a:gradFill>
      <a:blipFill>
        <a:blip xmlns:r="http://schemas.openxmlformats.org/officeDocument/2006/relationships" r:embed="rId1">
          <a:duotone>
            <a:schemeClr val="phClr">
              <a:shade val="3000"/>
              <a:satMod val="110000"/>
            </a:schemeClr>
            <a:schemeClr val="phClr">
              <a:tint val="60000"/>
              <a:satMod val="425000"/>
            </a:schemeClr>
          </a:duotone>
        </a:blip>
        <a:stretch>
          <a:fillRect/>
        </a:stretch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3714</TotalTime>
  <Words>8107</Words>
  <Application>Microsoft Office PowerPoint</Application>
  <PresentationFormat>Произвольный</PresentationFormat>
  <Paragraphs>2332</Paragraphs>
  <Slides>60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60</vt:i4>
      </vt:variant>
    </vt:vector>
  </HeadingPairs>
  <TitlesOfParts>
    <vt:vector size="61" baseType="lpstr">
      <vt:lpstr>Office Theme</vt:lpstr>
      <vt:lpstr>Презентация PowerPoint</vt:lpstr>
      <vt:lpstr>Содержание</vt:lpstr>
      <vt:lpstr>Содержание</vt:lpstr>
      <vt:lpstr>Содержание</vt:lpstr>
      <vt:lpstr>Содержание</vt:lpstr>
      <vt:lpstr>Содержание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User</dc:creator>
  <cp:lastModifiedBy>управление Финансовое</cp:lastModifiedBy>
  <cp:revision>334</cp:revision>
  <cp:lastPrinted>2024-02-29T11:35:19Z</cp:lastPrinted>
  <dcterms:created xsi:type="dcterms:W3CDTF">2020-01-15T14:09:40Z</dcterms:created>
  <dcterms:modified xsi:type="dcterms:W3CDTF">2025-02-27T11:46:56Z</dcterms:modified>
</cp:coreProperties>
</file>